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449" r:id="rId2"/>
    <p:sldId id="452" r:id="rId3"/>
    <p:sldId id="1296" r:id="rId4"/>
    <p:sldId id="1297" r:id="rId5"/>
    <p:sldId id="1298" r:id="rId6"/>
    <p:sldId id="1299" r:id="rId7"/>
    <p:sldId id="1300" r:id="rId8"/>
    <p:sldId id="1314" r:id="rId9"/>
    <p:sldId id="1313" r:id="rId10"/>
    <p:sldId id="1315" r:id="rId11"/>
    <p:sldId id="1316" r:id="rId12"/>
    <p:sldId id="1332" r:id="rId13"/>
    <p:sldId id="1317" r:id="rId14"/>
    <p:sldId id="1319" r:id="rId15"/>
    <p:sldId id="1320" r:id="rId16"/>
    <p:sldId id="1331" r:id="rId17"/>
    <p:sldId id="1327" r:id="rId18"/>
    <p:sldId id="1333" r:id="rId19"/>
    <p:sldId id="1336" r:id="rId20"/>
    <p:sldId id="1337" r:id="rId21"/>
    <p:sldId id="1338" r:id="rId22"/>
    <p:sldId id="1339" r:id="rId23"/>
    <p:sldId id="1349" r:id="rId24"/>
    <p:sldId id="1350" r:id="rId25"/>
    <p:sldId id="1351" r:id="rId26"/>
    <p:sldId id="1341" r:id="rId27"/>
    <p:sldId id="1342" r:id="rId28"/>
    <p:sldId id="1352" r:id="rId29"/>
    <p:sldId id="1354" r:id="rId30"/>
    <p:sldId id="1355" r:id="rId31"/>
    <p:sldId id="1353" r:id="rId32"/>
    <p:sldId id="1356" r:id="rId33"/>
    <p:sldId id="1357" r:id="rId34"/>
    <p:sldId id="1364" r:id="rId35"/>
    <p:sldId id="1366" r:id="rId36"/>
    <p:sldId id="1367" r:id="rId37"/>
    <p:sldId id="1368" r:id="rId38"/>
    <p:sldId id="1371" r:id="rId39"/>
    <p:sldId id="1369" r:id="rId40"/>
    <p:sldId id="1372" r:id="rId41"/>
    <p:sldId id="1373" r:id="rId42"/>
    <p:sldId id="1374" r:id="rId43"/>
    <p:sldId id="1379" r:id="rId44"/>
    <p:sldId id="1375" r:id="rId45"/>
    <p:sldId id="1381" r:id="rId46"/>
    <p:sldId id="1378" r:id="rId47"/>
    <p:sldId id="1382" r:id="rId48"/>
    <p:sldId id="1390" r:id="rId49"/>
    <p:sldId id="1392" r:id="rId50"/>
    <p:sldId id="1393" r:id="rId51"/>
    <p:sldId id="1391" r:id="rId52"/>
    <p:sldId id="1394" r:id="rId53"/>
    <p:sldId id="1395" r:id="rId54"/>
    <p:sldId id="1396" r:id="rId55"/>
    <p:sldId id="1383" r:id="rId56"/>
    <p:sldId id="1385" r:id="rId57"/>
    <p:sldId id="1386" r:id="rId58"/>
    <p:sldId id="1387" r:id="rId59"/>
    <p:sldId id="1389" r:id="rId60"/>
    <p:sldId id="1388" r:id="rId61"/>
    <p:sldId id="1253" r:id="rId6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itchFamily="34" charset="0"/>
        <a:ea typeface="+mn-ea"/>
        <a:cs typeface="+mn-cs"/>
      </a:defRPr>
    </a:lvl1pPr>
    <a:lvl2pPr marL="457200" algn="ctr" rtl="0" fontAlgn="base">
      <a:spcBef>
        <a:spcPct val="0"/>
      </a:spcBef>
      <a:spcAft>
        <a:spcPct val="0"/>
      </a:spcAft>
      <a:defRPr sz="2400" kern="1200">
        <a:solidFill>
          <a:schemeClr val="tx1"/>
        </a:solidFill>
        <a:latin typeface="Arial" pitchFamily="34" charset="0"/>
        <a:ea typeface="+mn-ea"/>
        <a:cs typeface="+mn-cs"/>
      </a:defRPr>
    </a:lvl2pPr>
    <a:lvl3pPr marL="914400" algn="ctr" rtl="0" fontAlgn="base">
      <a:spcBef>
        <a:spcPct val="0"/>
      </a:spcBef>
      <a:spcAft>
        <a:spcPct val="0"/>
      </a:spcAft>
      <a:defRPr sz="2400" kern="1200">
        <a:solidFill>
          <a:schemeClr val="tx1"/>
        </a:solidFill>
        <a:latin typeface="Arial" pitchFamily="34" charset="0"/>
        <a:ea typeface="+mn-ea"/>
        <a:cs typeface="+mn-cs"/>
      </a:defRPr>
    </a:lvl3pPr>
    <a:lvl4pPr marL="1371600" algn="ctr" rtl="0" fontAlgn="base">
      <a:spcBef>
        <a:spcPct val="0"/>
      </a:spcBef>
      <a:spcAft>
        <a:spcPct val="0"/>
      </a:spcAft>
      <a:defRPr sz="2400" kern="1200">
        <a:solidFill>
          <a:schemeClr val="tx1"/>
        </a:solidFill>
        <a:latin typeface="Arial" pitchFamily="34" charset="0"/>
        <a:ea typeface="+mn-ea"/>
        <a:cs typeface="+mn-cs"/>
      </a:defRPr>
    </a:lvl4pPr>
    <a:lvl5pPr marL="1828800" algn="ctr"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7359" autoAdjust="0"/>
  </p:normalViewPr>
  <p:slideViewPr>
    <p:cSldViewPr>
      <p:cViewPr>
        <p:scale>
          <a:sx n="69" d="100"/>
          <a:sy n="69" d="100"/>
        </p:scale>
        <p:origin x="-1206" y="-270"/>
      </p:cViewPr>
      <p:guideLst>
        <p:guide orient="horz" pos="2160"/>
        <p:guide pos="2880"/>
      </p:guideLst>
    </p:cSldViewPr>
  </p:slideViewPr>
  <p:outlineViewPr>
    <p:cViewPr>
      <p:scale>
        <a:sx n="33" d="100"/>
        <a:sy n="33" d="100"/>
      </p:scale>
      <p:origin x="0" y="462"/>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B072441-5826-4DC4-B2ED-458E0A7738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0FD1B0F-4506-4228-AA3C-A4491E84E49B}" type="slidenum">
              <a:rPr lang="en-US" smtClean="0"/>
              <a:pPr/>
              <a:t>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p>
            <a:fld id="{68B2C5CA-9A2A-4433-8DE8-B630030C25C8}" type="slidenum">
              <a:rPr lang="en-US"/>
              <a:pPr/>
              <a:t>10</a:t>
            </a:fld>
            <a:endParaRPr lang="en-US"/>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p>
            <a:fld id="{78497332-F377-422C-8190-F0300651254E}" type="slidenum">
              <a:rPr lang="en-US"/>
              <a:pPr/>
              <a:t>11</a:t>
            </a:fld>
            <a:endParaRPr lang="en-US"/>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p>
            <a:fld id="{CD9EBC0A-41D2-4C6A-85E5-AF6A1CE643BD}" type="slidenum">
              <a:rPr lang="en-US"/>
              <a:pPr/>
              <a:t>12</a:t>
            </a:fld>
            <a:endParaRPr lang="en-US"/>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p>
            <a:fld id="{CD9EBC0A-41D2-4C6A-85E5-AF6A1CE643BD}" type="slidenum">
              <a:rPr lang="en-US"/>
              <a:pPr/>
              <a:t>13</a:t>
            </a:fld>
            <a:endParaRPr lang="en-US"/>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965A79F8-81A5-40C8-A8D4-638A73501185}" type="slidenum">
              <a:rPr lang="en-US"/>
              <a:pPr/>
              <a:t>14</a:t>
            </a:fld>
            <a:endParaRPr lang="en-US"/>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43EF3653-4C5D-49AD-98C6-59A3E3655FB4}" type="slidenum">
              <a:rPr lang="en-US"/>
              <a:pPr/>
              <a:t>15</a:t>
            </a:fld>
            <a:endParaRPr lang="en-US"/>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E0232FA8-AB23-4406-B046-F4D4D6F52C17}" type="slidenum">
              <a:rPr lang="en-US"/>
              <a:pPr/>
              <a:t>16</a:t>
            </a:fld>
            <a:endParaRPr lang="en-US"/>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1BCFF9A6-8DEF-437A-AAFA-ACAF5EDA502E}" type="slidenum">
              <a:rPr lang="en-US"/>
              <a:pPr/>
              <a:t>18</a:t>
            </a:fld>
            <a:endParaRPr lang="en-US"/>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p>
            <a:fld id="{D678702E-6321-4DB7-B682-BEB12527D023}" type="slidenum">
              <a:rPr lang="en-US"/>
              <a:pPr/>
              <a:t>19</a:t>
            </a:fld>
            <a:endParaRPr lang="en-US"/>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63DCE8E4-0206-4424-9761-E5FCC68B92A8}" type="slidenum">
              <a:rPr lang="en-US"/>
              <a:pPr/>
              <a:t>20</a:t>
            </a:fld>
            <a:endParaRPr lang="en-US"/>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1D300F41-FC28-4446-A6E3-096E6082AD39}" type="slidenum">
              <a:rPr lang="en-US"/>
              <a:pPr/>
              <a:t>21</a:t>
            </a:fld>
            <a:endParaRPr lang="en-US"/>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xfrm>
            <a:off x="685800" y="4343400"/>
            <a:ext cx="5486400" cy="4114800"/>
          </a:xfrm>
          <a:noFill/>
          <a:ln/>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D6DF9577-2842-437B-92E4-D15B79C42853}" type="slidenum">
              <a:rPr lang="en-US"/>
              <a:pPr/>
              <a:t>22</a:t>
            </a:fld>
            <a:endParaRPr lang="en-US"/>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68AD0201-381E-4D26-9EB1-C037112F0E85}" type="slidenum">
              <a:rPr lang="en-US"/>
              <a:pPr/>
              <a:t>26</a:t>
            </a:fld>
            <a:endParaRPr lang="en-US"/>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8CB87FD0-4101-4DFB-849E-F809F4F60D1F}" type="slidenum">
              <a:rPr lang="en-US"/>
              <a:pPr/>
              <a:t>27</a:t>
            </a:fld>
            <a:endParaRPr lang="en-US"/>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p>
            <a:fld id="{F9FEA0B1-37D6-4E60-BD30-44074C861FFC}" type="slidenum">
              <a:rPr lang="en-US"/>
              <a:pPr/>
              <a:t>28</a:t>
            </a:fld>
            <a:endParaRPr lang="en-US"/>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xfrm>
            <a:off x="685800" y="4343400"/>
            <a:ext cx="5486400" cy="4114800"/>
          </a:xfrm>
          <a:noFill/>
          <a:ln/>
        </p:spPr>
        <p:txBody>
          <a:bodyPr/>
          <a:lstStyle/>
          <a:p>
            <a:pPr eaLnBrk="1" hangingPunct="1"/>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1A0321B4-CC58-45A4-8EF2-52A7EA3A8829}" type="slidenum">
              <a:rPr lang="en-US"/>
              <a:pPr/>
              <a:t>34</a:t>
            </a:fld>
            <a:endParaRPr lang="en-US"/>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p>
            <a:fld id="{D7CCDF88-E62B-4417-A0B3-03E01E73EDE8}" type="slidenum">
              <a:rPr lang="en-US"/>
              <a:pPr/>
              <a:t>35</a:t>
            </a:fld>
            <a:endParaRPr lang="en-US"/>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D6C21861-D0CA-45F8-ABED-3BF334B8A8AA}" type="slidenum">
              <a:rPr lang="en-US"/>
              <a:pPr/>
              <a:t>36</a:t>
            </a:fld>
            <a:endParaRPr lang="en-US"/>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p>
            <a:fld id="{2F6C9B9F-05DC-48AC-855B-37F105008EF1}" type="slidenum">
              <a:rPr lang="en-US"/>
              <a:pPr/>
              <a:t>37</a:t>
            </a:fld>
            <a:endParaRPr lang="en-US"/>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xfrm>
            <a:off x="685800" y="4343400"/>
            <a:ext cx="5486400" cy="4114800"/>
          </a:xfrm>
          <a:noFill/>
          <a:ln/>
        </p:spPr>
        <p:txBody>
          <a:bodyPr/>
          <a:lstStyle/>
          <a:p>
            <a:pPr eaLnBrk="1" hangingPunct="1"/>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C328E6F5-842F-4B26-BA06-5869F649BDC6}" type="slidenum">
              <a:rPr lang="en-US"/>
              <a:pPr/>
              <a:t>5</a:t>
            </a:fld>
            <a:endParaRPr 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DEFC78A2-786E-4FBF-B4B9-E2ED1B04B51C}" type="slidenum">
              <a:rPr lang="en-US"/>
              <a:pPr/>
              <a:t>59</a:t>
            </a:fld>
            <a:endParaRPr lang="en-US"/>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7BB5BB88-07DB-4519-8D26-3586EF4E146B}" type="slidenum">
              <a:rPr lang="en-US"/>
              <a:pPr/>
              <a:t>6</a:t>
            </a:fld>
            <a:endParaRPr 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9B1FEABC-DFAD-4BAA-990E-D48DF6A03C68}" type="slidenum">
              <a:rPr lang="en-US"/>
              <a:pPr/>
              <a:t>7</a:t>
            </a:fld>
            <a:endParaRPr lang="en-US"/>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pPr>
              <a:defRPr/>
            </a:pPr>
            <a:fld id="{DB072441-5826-4DC4-B2ED-458E0A7738B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F67F3E17-B845-42F3-8E74-04603C6FF657}" type="slidenum">
              <a:rPr lang="en-US"/>
              <a:pPr/>
              <a:t>9</a:t>
            </a:fld>
            <a:endParaRPr lang="en-US"/>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0"/>
            <a:ext cx="2057400" cy="61722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0"/>
            <a:ext cx="6019800" cy="6172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772400" cy="914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772400" cy="9144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219200"/>
            <a:ext cx="4038600" cy="2400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771900"/>
            <a:ext cx="4038600" cy="2400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7772400" cy="9144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953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219200"/>
            <a:ext cx="4038600" cy="2400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771900"/>
            <a:ext cx="4038600" cy="2400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dirty="0"/>
          </a:p>
          <a:p>
            <a:pPr>
              <a:defRPr/>
            </a:pPr>
            <a:r>
              <a:rPr lang="en-US"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3"/>
          <p:cNvSpPr>
            <a:spLocks noGrp="1" noChangeArrowheads="1"/>
          </p:cNvSpPr>
          <p:nvPr>
            <p:ph type="dt" sz="half" idx="10"/>
          </p:nvPr>
        </p:nvSpPr>
        <p:spPr>
          <a:xfrm>
            <a:off x="457200" y="6477000"/>
            <a:ext cx="4330824" cy="381000"/>
          </a:xfrm>
          <a:prstGeom prst="rect">
            <a:avLst/>
          </a:prstGeom>
          <a:ln/>
        </p:spPr>
        <p:txBody>
          <a:bodyPr/>
          <a:lstStyle>
            <a:lvl1pPr>
              <a:defRPr/>
            </a:lvl1pPr>
          </a:lstStyle>
          <a:p>
            <a:pPr>
              <a:defRPr/>
            </a:pPr>
            <a:endParaRPr lang="en-US"/>
          </a:p>
          <a:p>
            <a:pPr>
              <a:defRPr/>
            </a:pPr>
            <a:r>
              <a:rPr lang="tr-TR"/>
              <a:t>BBY208</a:t>
            </a:r>
            <a:r>
              <a:rPr lang="en-US"/>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w="9525">
            <a:noFill/>
            <a:miter lim="800000"/>
            <a:headEnd/>
            <a:tailEnd/>
          </a:ln>
          <a:effectLst/>
        </p:spPr>
        <p:txBody>
          <a:bodyPr wrap="none" anchor="ctr"/>
          <a:lstStyle/>
          <a:p>
            <a:pPr>
              <a:defRPr/>
            </a:pPr>
            <a:endParaRPr lang="tr-TR"/>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w="9525">
            <a:noFill/>
            <a:miter lim="800000"/>
            <a:headEnd/>
            <a:tailEnd/>
          </a:ln>
          <a:effectLst/>
        </p:spPr>
        <p:txBody>
          <a:bodyPr wrap="none" anchor="ctr"/>
          <a:lstStyle/>
          <a:p>
            <a:pPr>
              <a:defRPr/>
            </a:pPr>
            <a:endParaRPr lang="tr-TR"/>
          </a:p>
        </p:txBody>
      </p:sp>
      <p:sp>
        <p:nvSpPr>
          <p:cNvPr id="1028" name="Rectangle 2"/>
          <p:cNvSpPr>
            <a:spLocks noGrp="1" noChangeArrowheads="1"/>
          </p:cNvSpPr>
          <p:nvPr>
            <p:ph type="title"/>
          </p:nvPr>
        </p:nvSpPr>
        <p:spPr bwMode="auto">
          <a:xfrm>
            <a:off x="899592" y="0"/>
            <a:ext cx="7330008"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Titles Can Be Long</a:t>
            </a:r>
          </a:p>
        </p:txBody>
      </p:sp>
      <p:sp>
        <p:nvSpPr>
          <p:cNvPr id="1029" name="Rectangle 3"/>
          <p:cNvSpPr>
            <a:spLocks noGrp="1" noChangeArrowheads="1"/>
          </p:cNvSpPr>
          <p:nvPr>
            <p:ph type="body" idx="1"/>
          </p:nvPr>
        </p:nvSpPr>
        <p:spPr bwMode="auto">
          <a:xfrm>
            <a:off x="457200" y="1219200"/>
            <a:ext cx="8229600" cy="4953000"/>
          </a:xfrm>
          <a:prstGeom prst="rect">
            <a:avLst/>
          </a:prstGeom>
          <a:noFill/>
          <a:ln w="9525">
            <a:noFill/>
            <a:miter lim="800000"/>
            <a:headEnd/>
            <a:tailEnd/>
          </a:ln>
        </p:spPr>
        <p:txBody>
          <a:bodyPr vert="horz" wrap="square" lIns="91440" tIns="45720" rIns="91440" bIns="0" numCol="1" anchor="t" anchorCtr="0" compatLnSpc="1">
            <a:prstTxWarp prst="textNoShape">
              <a:avLst/>
            </a:prstTxWarp>
          </a:bodyPr>
          <a:lstStyle/>
          <a:p>
            <a:pPr lvl="0"/>
            <a:r>
              <a:rPr lang="en-US" dirty="0" smtClean="0"/>
              <a:t>This the Top Level of the Slide Text</a:t>
            </a:r>
          </a:p>
          <a:p>
            <a:pPr lvl="1"/>
            <a:r>
              <a:rPr lang="en-US" dirty="0" smtClean="0"/>
              <a:t>This Is the Second Level of the Slide Text</a:t>
            </a:r>
          </a:p>
          <a:p>
            <a:pPr lvl="2"/>
            <a:r>
              <a:rPr lang="en-US" dirty="0" smtClean="0"/>
              <a:t>Third level</a:t>
            </a:r>
          </a:p>
          <a:p>
            <a:pPr lvl="3"/>
            <a:r>
              <a:rPr lang="en-US" dirty="0" smtClean="0"/>
              <a:t>Fourth level</a:t>
            </a:r>
          </a:p>
          <a:p>
            <a:pPr lvl="4"/>
            <a:r>
              <a:rPr lang="en-US" dirty="0" smtClean="0"/>
              <a:t>Fifth level</a:t>
            </a:r>
          </a:p>
        </p:txBody>
      </p:sp>
      <p:sp>
        <p:nvSpPr>
          <p:cNvPr id="1043" name="Rectangle 19"/>
          <p:cNvSpPr>
            <a:spLocks noChangeArrowheads="1"/>
          </p:cNvSpPr>
          <p:nvPr/>
        </p:nvSpPr>
        <p:spPr bwMode="auto">
          <a:xfrm>
            <a:off x="6781800" y="6477000"/>
            <a:ext cx="1905000" cy="381000"/>
          </a:xfrm>
          <a:prstGeom prst="rect">
            <a:avLst/>
          </a:prstGeom>
          <a:noFill/>
          <a:ln w="9525">
            <a:noFill/>
            <a:miter lim="800000"/>
            <a:headEnd/>
            <a:tailEnd/>
          </a:ln>
          <a:effectLst/>
        </p:spPr>
        <p:txBody>
          <a:bodyPr rIns="0" anchor="ctr"/>
          <a:lstStyle/>
          <a:p>
            <a:pPr algn="l">
              <a:defRPr/>
            </a:pPr>
            <a:endParaRPr lang="en-US" sz="1000" b="1">
              <a:solidFill>
                <a:srgbClr val="FFFFFF"/>
              </a:solidFill>
              <a:latin typeface="Futura Md BT" pitchFamily="34" charset="0"/>
            </a:endParaRPr>
          </a:p>
          <a:p>
            <a:pPr algn="r">
              <a:defRPr/>
            </a:pPr>
            <a:endParaRPr lang="en-US" sz="1000" b="1">
              <a:solidFill>
                <a:srgbClr val="FFFFFF"/>
              </a:solidFill>
              <a:latin typeface="Futura Md BT" pitchFamily="34" charset="0"/>
            </a:endParaRPr>
          </a:p>
        </p:txBody>
      </p:sp>
      <p:sp>
        <p:nvSpPr>
          <p:cNvPr id="1048" name="Rectangle 24"/>
          <p:cNvSpPr>
            <a:spLocks noChangeArrowheads="1"/>
          </p:cNvSpPr>
          <p:nvPr userDrawn="1"/>
        </p:nvSpPr>
        <p:spPr bwMode="auto">
          <a:xfrm>
            <a:off x="8100392" y="6477000"/>
            <a:ext cx="504056" cy="381000"/>
          </a:xfrm>
          <a:prstGeom prst="rect">
            <a:avLst/>
          </a:prstGeom>
          <a:noFill/>
          <a:ln w="9525">
            <a:noFill/>
            <a:miter lim="800000"/>
            <a:headEnd/>
            <a:tailEnd/>
          </a:ln>
          <a:effectLst/>
        </p:spPr>
        <p:txBody>
          <a:bodyPr rIns="0" anchor="ctr"/>
          <a:lstStyle/>
          <a:p>
            <a:pPr algn="r">
              <a:defRPr/>
            </a:pPr>
            <a:fld id="{11B2A192-C7D8-4BC0-B6D8-2D7341411D18}" type="slidenum">
              <a:rPr lang="en-US" sz="1000" b="1" smtClean="0">
                <a:solidFill>
                  <a:srgbClr val="FFFFFF"/>
                </a:solidFill>
                <a:latin typeface="Futura Md BT" pitchFamily="34" charset="0"/>
              </a:rPr>
              <a:pPr algn="r">
                <a:defRPr/>
              </a:pPr>
              <a:t>‹#›</a:t>
            </a:fld>
            <a:endParaRPr lang="en-US" sz="1000" b="1" dirty="0">
              <a:solidFill>
                <a:srgbClr val="FFFFFF"/>
              </a:solidFill>
              <a:latin typeface="Futura Md BT" pitchFamily="34" charset="0"/>
            </a:endParaRPr>
          </a:p>
        </p:txBody>
      </p:sp>
      <p:sp>
        <p:nvSpPr>
          <p:cNvPr id="14" name="Rectangle 24"/>
          <p:cNvSpPr>
            <a:spLocks noChangeArrowheads="1"/>
          </p:cNvSpPr>
          <p:nvPr userDrawn="1"/>
        </p:nvSpPr>
        <p:spPr bwMode="auto">
          <a:xfrm>
            <a:off x="179512" y="6477000"/>
            <a:ext cx="2808312" cy="381000"/>
          </a:xfrm>
          <a:prstGeom prst="rect">
            <a:avLst/>
          </a:prstGeom>
          <a:noFill/>
          <a:ln w="9525">
            <a:noFill/>
            <a:miter lim="800000"/>
            <a:headEnd/>
            <a:tailEnd/>
          </a:ln>
          <a:effectLst/>
        </p:spPr>
        <p:txBody>
          <a:bodyPr rIns="0" anchor="ctr"/>
          <a:lstStyle/>
          <a:p>
            <a:pPr algn="l">
              <a:defRPr/>
            </a:pPr>
            <a:r>
              <a:rPr lang="tr-TR" sz="1000" b="1" dirty="0" smtClean="0">
                <a:solidFill>
                  <a:srgbClr val="FFFFFF"/>
                </a:solidFill>
                <a:latin typeface="Futura Md BT" pitchFamily="34" charset="0"/>
              </a:rPr>
              <a:t>Sosyal</a:t>
            </a:r>
            <a:r>
              <a:rPr lang="tr-TR" sz="1000" b="1" baseline="0" dirty="0" smtClean="0">
                <a:solidFill>
                  <a:srgbClr val="FFFFFF"/>
                </a:solidFill>
                <a:latin typeface="Futura Md BT" pitchFamily="34" charset="0"/>
              </a:rPr>
              <a:t> Bilimlerde Araştırma Yöntemleri </a:t>
            </a:r>
            <a:endParaRPr lang="en-US" sz="1000" b="1" dirty="0">
              <a:solidFill>
                <a:srgbClr val="FFFFFF"/>
              </a:solidFill>
              <a:latin typeface="Futura Md BT" pitchFamily="34" charset="0"/>
            </a:endParaRPr>
          </a:p>
        </p:txBody>
      </p:sp>
      <p:pic>
        <p:nvPicPr>
          <p:cNvPr id="15" name="14 Resim" descr="cc-by-nc-sa.jpg"/>
          <p:cNvPicPr>
            <a:picLocks noChangeAspect="1"/>
          </p:cNvPicPr>
          <p:nvPr userDrawn="1"/>
        </p:nvPicPr>
        <p:blipFill>
          <a:blip r:embed="rId17" cstate="print"/>
          <a:stretch>
            <a:fillRect/>
          </a:stretch>
        </p:blipFill>
        <p:spPr>
          <a:xfrm>
            <a:off x="6228184" y="6525344"/>
            <a:ext cx="748676" cy="258165"/>
          </a:xfrm>
          <a:prstGeom prst="rect">
            <a:avLst/>
          </a:prstGeom>
        </p:spPr>
      </p:pic>
      <p:sp>
        <p:nvSpPr>
          <p:cNvPr id="16" name="Rectangle 24"/>
          <p:cNvSpPr>
            <a:spLocks noChangeArrowheads="1"/>
          </p:cNvSpPr>
          <p:nvPr userDrawn="1"/>
        </p:nvSpPr>
        <p:spPr bwMode="auto">
          <a:xfrm>
            <a:off x="3491880" y="6477000"/>
            <a:ext cx="1440160" cy="381000"/>
          </a:xfrm>
          <a:prstGeom prst="rect">
            <a:avLst/>
          </a:prstGeom>
          <a:noFill/>
          <a:ln w="9525">
            <a:noFill/>
            <a:miter lim="800000"/>
            <a:headEnd/>
            <a:tailEnd/>
          </a:ln>
          <a:effectLst/>
        </p:spPr>
        <p:txBody>
          <a:bodyPr rIns="0" anchor="ctr"/>
          <a:lstStyle/>
          <a:p>
            <a:pPr algn="l">
              <a:defRPr/>
            </a:pPr>
            <a:r>
              <a:rPr lang="tr-TR" sz="1000" b="1" dirty="0" smtClean="0">
                <a:solidFill>
                  <a:srgbClr val="FFFFFF"/>
                </a:solidFill>
                <a:latin typeface="Futura Md BT" pitchFamily="34" charset="0"/>
              </a:rPr>
              <a:t>www.</a:t>
            </a:r>
            <a:r>
              <a:rPr lang="tr-TR" sz="1000" b="1" dirty="0" err="1" smtClean="0">
                <a:solidFill>
                  <a:srgbClr val="FFFFFF"/>
                </a:solidFill>
                <a:latin typeface="Futura Md BT" pitchFamily="34" charset="0"/>
              </a:rPr>
              <a:t>acikders</a:t>
            </a:r>
            <a:r>
              <a:rPr lang="tr-TR" sz="1000" b="1" dirty="0" smtClean="0">
                <a:solidFill>
                  <a:srgbClr val="FFFFFF"/>
                </a:solidFill>
                <a:latin typeface="Futura Md BT" pitchFamily="34" charset="0"/>
              </a:rPr>
              <a:t>.</a:t>
            </a:r>
            <a:r>
              <a:rPr lang="tr-TR" sz="1000" b="1" dirty="0" err="1" smtClean="0">
                <a:solidFill>
                  <a:srgbClr val="FFFFFF"/>
                </a:solidFill>
                <a:latin typeface="Futura Md BT" pitchFamily="34" charset="0"/>
              </a:rPr>
              <a:t>org.tr</a:t>
            </a:r>
            <a:r>
              <a:rPr lang="tr-TR" sz="1000" b="1" baseline="0" dirty="0" smtClean="0">
                <a:solidFill>
                  <a:srgbClr val="FFFFFF"/>
                </a:solidFill>
                <a:latin typeface="Futura Md BT" pitchFamily="34" charset="0"/>
              </a:rPr>
              <a:t> </a:t>
            </a:r>
            <a:endParaRPr lang="en-US" sz="1000" b="1" dirty="0">
              <a:solidFill>
                <a:srgbClr val="FFFFFF"/>
              </a:solidFill>
              <a:latin typeface="Futura Md BT"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5" r:id="rId14"/>
    <p:sldLayoutId id="2147483666" r:id="rId15"/>
  </p:sldLayoutIdLst>
  <p:hf sldNum="0" hdr="0" ftr="0"/>
  <p:txStyles>
    <p:titleStyle>
      <a:lvl1pPr algn="l" rtl="0" eaLnBrk="0" fontAlgn="base" hangingPunct="0">
        <a:spcBef>
          <a:spcPct val="0"/>
        </a:spcBef>
        <a:spcAft>
          <a:spcPct val="0"/>
        </a:spcAft>
        <a:defRPr sz="4000">
          <a:solidFill>
            <a:srgbClr val="FFFFFF"/>
          </a:solidFill>
          <a:latin typeface="+mj-lt"/>
          <a:ea typeface="+mj-ea"/>
          <a:cs typeface="+mj-cs"/>
        </a:defRPr>
      </a:lvl1pPr>
      <a:lvl2pPr algn="l" rtl="0" eaLnBrk="0" fontAlgn="base" hangingPunct="0">
        <a:spcBef>
          <a:spcPct val="0"/>
        </a:spcBef>
        <a:spcAft>
          <a:spcPct val="0"/>
        </a:spcAft>
        <a:defRPr sz="4000">
          <a:solidFill>
            <a:srgbClr val="FFFFFF"/>
          </a:solidFill>
          <a:latin typeface="Futura Md BT" pitchFamily="34" charset="0"/>
        </a:defRPr>
      </a:lvl2pPr>
      <a:lvl3pPr algn="l" rtl="0" eaLnBrk="0" fontAlgn="base" hangingPunct="0">
        <a:spcBef>
          <a:spcPct val="0"/>
        </a:spcBef>
        <a:spcAft>
          <a:spcPct val="0"/>
        </a:spcAft>
        <a:defRPr sz="4000">
          <a:solidFill>
            <a:srgbClr val="FFFFFF"/>
          </a:solidFill>
          <a:latin typeface="Futura Md BT" pitchFamily="34" charset="0"/>
        </a:defRPr>
      </a:lvl3pPr>
      <a:lvl4pPr algn="l" rtl="0" eaLnBrk="0" fontAlgn="base" hangingPunct="0">
        <a:spcBef>
          <a:spcPct val="0"/>
        </a:spcBef>
        <a:spcAft>
          <a:spcPct val="0"/>
        </a:spcAft>
        <a:defRPr sz="4000">
          <a:solidFill>
            <a:srgbClr val="FFFFFF"/>
          </a:solidFill>
          <a:latin typeface="Futura Md BT" pitchFamily="34" charset="0"/>
        </a:defRPr>
      </a:lvl4pPr>
      <a:lvl5pPr algn="l" rtl="0" eaLnBrk="0" fontAlgn="base" hangingPunct="0">
        <a:spcBef>
          <a:spcPct val="0"/>
        </a:spcBef>
        <a:spcAft>
          <a:spcPct val="0"/>
        </a:spcAft>
        <a:defRPr sz="4000">
          <a:solidFill>
            <a:srgbClr val="FFFFFF"/>
          </a:solidFill>
          <a:latin typeface="Futura Md BT" pitchFamily="34" charset="0"/>
        </a:defRPr>
      </a:lvl5pPr>
      <a:lvl6pPr marL="457200" algn="l" rtl="0" fontAlgn="base">
        <a:spcBef>
          <a:spcPct val="0"/>
        </a:spcBef>
        <a:spcAft>
          <a:spcPct val="0"/>
        </a:spcAft>
        <a:defRPr sz="4000">
          <a:solidFill>
            <a:srgbClr val="FFFFFF"/>
          </a:solidFill>
          <a:latin typeface="Futura Md BT" pitchFamily="34" charset="0"/>
        </a:defRPr>
      </a:lvl6pPr>
      <a:lvl7pPr marL="914400" algn="l" rtl="0" fontAlgn="base">
        <a:spcBef>
          <a:spcPct val="0"/>
        </a:spcBef>
        <a:spcAft>
          <a:spcPct val="0"/>
        </a:spcAft>
        <a:defRPr sz="4000">
          <a:solidFill>
            <a:srgbClr val="FFFFFF"/>
          </a:solidFill>
          <a:latin typeface="Futura Md BT" pitchFamily="34" charset="0"/>
        </a:defRPr>
      </a:lvl7pPr>
      <a:lvl8pPr marL="1371600" algn="l" rtl="0" fontAlgn="base">
        <a:spcBef>
          <a:spcPct val="0"/>
        </a:spcBef>
        <a:spcAft>
          <a:spcPct val="0"/>
        </a:spcAft>
        <a:defRPr sz="4000">
          <a:solidFill>
            <a:srgbClr val="FFFFFF"/>
          </a:solidFill>
          <a:latin typeface="Futura Md BT" pitchFamily="34" charset="0"/>
        </a:defRPr>
      </a:lvl8pPr>
      <a:lvl9pPr marL="1828800" algn="l" rtl="0" fontAlgn="base">
        <a:spcBef>
          <a:spcPct val="0"/>
        </a:spcBef>
        <a:spcAft>
          <a:spcPct val="0"/>
        </a:spcAft>
        <a:defRPr sz="4000">
          <a:solidFill>
            <a:srgbClr val="FFFFFF"/>
          </a:solidFill>
          <a:latin typeface="Futura Md B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7.xml"/><Relationship Id="rId1" Type="http://schemas.openxmlformats.org/officeDocument/2006/relationships/slideLayout" Target="../slideLayouts/slideLayout5.xml"/><Relationship Id="rId4" Type="http://schemas.openxmlformats.org/officeDocument/2006/relationships/image" Target="../media/image14.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3.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5.xml"/><Relationship Id="rId1" Type="http://schemas.openxmlformats.org/officeDocument/2006/relationships/slideLayout" Target="../slideLayouts/slideLayout3.xml"/><Relationship Id="rId5" Type="http://schemas.openxmlformats.org/officeDocument/2006/relationships/image" Target="../media/image22.png"/><Relationship Id="rId4" Type="http://schemas.openxmlformats.org/officeDocument/2006/relationships/image" Target="../media/image21.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60.xml"/><Relationship Id="rId1" Type="http://schemas.openxmlformats.org/officeDocument/2006/relationships/slideLayout" Target="../slideLayouts/slideLayout15.xml"/><Relationship Id="rId4" Type="http://schemas.openxmlformats.org/officeDocument/2006/relationships/image" Target="../media/image28.png"/></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83568" y="1268760"/>
            <a:ext cx="7773988" cy="2376488"/>
          </a:xfrm>
        </p:spPr>
        <p:txBody>
          <a:bodyPr/>
          <a:lstStyle/>
          <a:p>
            <a:pPr algn="ctr" eaLnBrk="1" hangingPunct="1"/>
            <a:r>
              <a:rPr lang="tr-TR" dirty="0" smtClean="0">
                <a:solidFill>
                  <a:schemeClr val="tx1"/>
                </a:solidFill>
              </a:rPr>
              <a:t>Sosyal Bilimlerde Araştırma Yöntemleri</a:t>
            </a:r>
            <a:endParaRPr lang="en-US" dirty="0" smtClean="0">
              <a:solidFill>
                <a:schemeClr val="tx1"/>
              </a:solidFill>
            </a:endParaRPr>
          </a:p>
        </p:txBody>
      </p:sp>
      <p:sp>
        <p:nvSpPr>
          <p:cNvPr id="2052" name="Rectangle 6"/>
          <p:cNvSpPr>
            <a:spLocks noGrp="1" noChangeArrowheads="1"/>
          </p:cNvSpPr>
          <p:nvPr>
            <p:ph type="subTitle" idx="1"/>
          </p:nvPr>
        </p:nvSpPr>
        <p:spPr>
          <a:xfrm>
            <a:off x="323528" y="4005064"/>
            <a:ext cx="8424863" cy="864096"/>
          </a:xfrm>
          <a:noFill/>
        </p:spPr>
        <p:txBody>
          <a:bodyPr/>
          <a:lstStyle/>
          <a:p>
            <a:pPr eaLnBrk="1" hangingPunct="1">
              <a:lnSpc>
                <a:spcPct val="80000"/>
              </a:lnSpc>
            </a:pPr>
            <a:r>
              <a:rPr lang="tr-TR" sz="2800" dirty="0" smtClean="0"/>
              <a:t>Parametrik Olmayan Testler</a:t>
            </a:r>
          </a:p>
        </p:txBody>
      </p:sp>
      <p:pic>
        <p:nvPicPr>
          <p:cNvPr id="4" name="3 Resim" descr="tuba-logosu-2.jpg"/>
          <p:cNvPicPr>
            <a:picLocks noChangeAspect="1"/>
          </p:cNvPicPr>
          <p:nvPr/>
        </p:nvPicPr>
        <p:blipFill>
          <a:blip r:embed="rId3" cstate="print"/>
          <a:stretch>
            <a:fillRect/>
          </a:stretch>
        </p:blipFill>
        <p:spPr>
          <a:xfrm>
            <a:off x="67608" y="44624"/>
            <a:ext cx="759976" cy="792088"/>
          </a:xfrm>
          <a:prstGeom prst="rect">
            <a:avLst/>
          </a:prstGeom>
        </p:spPr>
      </p:pic>
      <p:pic>
        <p:nvPicPr>
          <p:cNvPr id="5" name="4 Resim" descr="uadmk-logosu-3.jpg"/>
          <p:cNvPicPr>
            <a:picLocks noChangeAspect="1"/>
          </p:cNvPicPr>
          <p:nvPr/>
        </p:nvPicPr>
        <p:blipFill>
          <a:blip r:embed="rId4" cstate="print"/>
          <a:stretch>
            <a:fillRect/>
          </a:stretch>
        </p:blipFill>
        <p:spPr>
          <a:xfrm>
            <a:off x="8316416" y="74712"/>
            <a:ext cx="762000" cy="762000"/>
          </a:xfrm>
          <a:prstGeom prst="rect">
            <a:avLst/>
          </a:prstGeom>
        </p:spPr>
      </p:pic>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tr-TR" dirty="0" err="1" smtClean="0"/>
              <a:t>Binom</a:t>
            </a:r>
            <a:r>
              <a:rPr lang="tr-TR" dirty="0" smtClean="0"/>
              <a:t> Testi Sonucu</a:t>
            </a:r>
            <a:endParaRPr lang="en-US" dirty="0" smtClean="0"/>
          </a:p>
        </p:txBody>
      </p:sp>
      <p:pic>
        <p:nvPicPr>
          <p:cNvPr id="88067" name="Picture 3"/>
          <p:cNvPicPr>
            <a:picLocks noGrp="1" noChangeAspect="1" noChangeArrowheads="1"/>
          </p:cNvPicPr>
          <p:nvPr>
            <p:ph sz="quarter" idx="3"/>
          </p:nvPr>
        </p:nvPicPr>
        <p:blipFill>
          <a:blip r:embed="rId3" cstate="print"/>
          <a:srcRect/>
          <a:stretch>
            <a:fillRect/>
          </a:stretch>
        </p:blipFill>
        <p:spPr>
          <a:xfrm>
            <a:off x="323528" y="908720"/>
            <a:ext cx="8424863" cy="2205037"/>
          </a:xfrm>
          <a:noFill/>
        </p:spPr>
      </p:pic>
      <p:sp>
        <p:nvSpPr>
          <p:cNvPr id="4" name="Text Box 3"/>
          <p:cNvSpPr txBox="1">
            <a:spLocks noChangeArrowheads="1"/>
          </p:cNvSpPr>
          <p:nvPr/>
        </p:nvSpPr>
        <p:spPr bwMode="auto">
          <a:xfrm>
            <a:off x="179512" y="2996952"/>
            <a:ext cx="8712968" cy="2527176"/>
          </a:xfrm>
          <a:prstGeom prst="rect">
            <a:avLst/>
          </a:prstGeom>
          <a:noFill/>
          <a:ln w="9525">
            <a:noFill/>
            <a:miter lim="800000"/>
            <a:headEnd/>
            <a:tailEnd/>
          </a:ln>
        </p:spPr>
        <p:txBody>
          <a:bodyPr vert="horz" wrap="square" lIns="91440" tIns="45720" rIns="91440" bIns="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b="0" i="0" u="none" strike="noStrike" kern="0" cap="none" spc="0" normalizeH="0" baseline="0" noProof="0" dirty="0" smtClean="0">
                <a:ln>
                  <a:noFill/>
                </a:ln>
                <a:solidFill>
                  <a:schemeClr val="tx1"/>
                </a:solidFill>
                <a:effectLst/>
                <a:uLnTx/>
                <a:uFillTx/>
                <a:latin typeface="+mn-lt"/>
                <a:ea typeface="+mn-ea"/>
                <a:cs typeface="+mn-cs"/>
              </a:rPr>
              <a:t>Deneklerin %46’sı (91) erkek, %55’i kız (109) </a:t>
            </a:r>
          </a:p>
          <a:p>
            <a:pPr marL="800100" lvl="1" indent="-342900" algn="l">
              <a:spcBef>
                <a:spcPct val="20000"/>
              </a:spcBef>
              <a:buFontTx/>
              <a:buChar char="•"/>
              <a:defRPr/>
            </a:pPr>
            <a:r>
              <a:rPr kumimoji="0" lang="tr-TR" sz="2000" b="0" i="0" u="none" strike="noStrike" kern="0" cap="none" spc="0" normalizeH="0" baseline="0" noProof="0" dirty="0" smtClean="0">
                <a:ln>
                  <a:noFill/>
                </a:ln>
                <a:solidFill>
                  <a:schemeClr val="tx1"/>
                </a:solidFill>
                <a:effectLst/>
                <a:uLnTx/>
                <a:uFillTx/>
                <a:latin typeface="+mn-lt"/>
                <a:ea typeface="+mn-ea"/>
                <a:cs typeface="+mn-cs"/>
              </a:rPr>
              <a:t>toplamın %101 olması yuvarlama hatasından kaynaklanıyor </a:t>
            </a:r>
            <a:endParaRPr kumimoji="0" lang="tr-TR"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lgn="l">
              <a:spcBef>
                <a:spcPct val="20000"/>
              </a:spcBef>
              <a:buFontTx/>
              <a:buChar char="•"/>
              <a:defRPr/>
            </a:pPr>
            <a:r>
              <a:rPr lang="tr-TR" dirty="0" smtClean="0">
                <a:latin typeface="+mn-lt"/>
              </a:rPr>
              <a:t>Bu yüzdeler test değerinden (%50) farklı</a:t>
            </a:r>
          </a:p>
          <a:p>
            <a:pPr marL="342900" lvl="0" indent="-342900" algn="l">
              <a:spcBef>
                <a:spcPct val="20000"/>
              </a:spcBef>
              <a:buFontTx/>
              <a:buChar char="•"/>
              <a:defRPr/>
            </a:pPr>
            <a:r>
              <a:rPr lang="tr-TR" dirty="0" smtClean="0">
                <a:latin typeface="+mn-lt"/>
              </a:rPr>
              <a:t>Ama bu fark istatistiksel açıdan anlamlı değil (</a:t>
            </a:r>
            <a:r>
              <a:rPr lang="tr-TR" i="1" dirty="0" smtClean="0">
                <a:latin typeface="+mn-lt"/>
              </a:rPr>
              <a:t>p</a:t>
            </a:r>
            <a:r>
              <a:rPr lang="tr-TR" dirty="0" smtClean="0">
                <a:latin typeface="+mn-lt"/>
              </a:rPr>
              <a:t> = 0,229). </a:t>
            </a:r>
          </a:p>
          <a:p>
            <a:pPr marL="342900" lvl="0" indent="-342900" algn="l">
              <a:spcBef>
                <a:spcPct val="20000"/>
              </a:spcBef>
              <a:buFontTx/>
              <a:buChar char="•"/>
              <a:defRPr/>
            </a:pPr>
            <a:r>
              <a:rPr lang="tr-TR" dirty="0" smtClean="0">
                <a:latin typeface="+mn-lt"/>
              </a:rPr>
              <a:t>Yani şansa bağlı olarak böyle bir oran elde edilebilir</a:t>
            </a:r>
          </a:p>
          <a:p>
            <a:pPr marL="342900" indent="-342900" algn="l">
              <a:spcBef>
                <a:spcPct val="20000"/>
              </a:spcBef>
              <a:buFontTx/>
              <a:buChar char="•"/>
              <a:defRPr/>
            </a:pPr>
            <a:r>
              <a:rPr lang="tr-TR" dirty="0" smtClean="0">
                <a:latin typeface="+mn-lt"/>
              </a:rPr>
              <a:t>Başka bir deyişle, cinsiyete göre dağılım %50’ye eşittir</a:t>
            </a:r>
          </a:p>
          <a:p>
            <a:pPr marL="342900" indent="-342900" algn="l">
              <a:spcBef>
                <a:spcPct val="20000"/>
              </a:spcBef>
              <a:buFontTx/>
              <a:buChar char="•"/>
              <a:defRPr/>
            </a:pPr>
            <a:r>
              <a:rPr lang="tr-TR" b="1" dirty="0" smtClean="0">
                <a:latin typeface="+mn-lt"/>
              </a:rPr>
              <a:t>Boş hipotez kabul edilir</a:t>
            </a:r>
          </a:p>
          <a:p>
            <a:pPr marL="342900" indent="-342900" algn="l">
              <a:spcBef>
                <a:spcPct val="20000"/>
              </a:spcBef>
              <a:buFontTx/>
              <a:buChar char="•"/>
              <a:defRPr/>
            </a:pPr>
            <a:endParaRPr lang="en-US" sz="1600" dirty="0" smtClean="0">
              <a:latin typeface="+mn-lt"/>
            </a:endParaRPr>
          </a:p>
          <a:p>
            <a:pPr marL="342900" lvl="0" indent="-342900" algn="l">
              <a:spcBef>
                <a:spcPct val="20000"/>
              </a:spcBef>
              <a:buFontTx/>
              <a:buChar char="•"/>
              <a:defRPr/>
            </a:pPr>
            <a:endParaRPr kumimoji="0" lang="tr-TR"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Text Box 14"/>
          <p:cNvSpPr txBox="1">
            <a:spLocks noChangeArrowheads="1"/>
          </p:cNvSpPr>
          <p:nvPr/>
        </p:nvSpPr>
        <p:spPr bwMode="auto">
          <a:xfrm>
            <a:off x="648778" y="980728"/>
            <a:ext cx="1303562" cy="338554"/>
          </a:xfrm>
          <a:prstGeom prst="rect">
            <a:avLst/>
          </a:prstGeom>
          <a:solidFill>
            <a:srgbClr val="FFFF00"/>
          </a:solidFill>
          <a:ln w="9525">
            <a:solidFill>
              <a:srgbClr val="FF3300"/>
            </a:solidFill>
            <a:miter lim="800000"/>
            <a:headEnd/>
            <a:tailEnd/>
          </a:ln>
        </p:spPr>
        <p:txBody>
          <a:bodyPr wrap="none">
            <a:spAutoFit/>
          </a:bodyPr>
          <a:lstStyle/>
          <a:p>
            <a:r>
              <a:rPr lang="tr-TR" sz="1600" b="1" dirty="0" err="1" smtClean="0"/>
              <a:t>Binom</a:t>
            </a:r>
            <a:r>
              <a:rPr lang="tr-TR" sz="1600" b="1" dirty="0" smtClean="0"/>
              <a:t> </a:t>
            </a:r>
            <a:r>
              <a:rPr lang="tr-TR" sz="1600" b="1" dirty="0"/>
              <a:t>testi</a:t>
            </a:r>
            <a:endParaRPr lang="en-US" sz="1600" b="1" dirty="0"/>
          </a:p>
        </p:txBody>
      </p:sp>
    </p:spTree>
  </p:cSld>
  <p:clrMapOvr>
    <a:masterClrMapping/>
  </p:clrMapOvr>
  <p:transition>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tr-TR" dirty="0" err="1" smtClean="0"/>
              <a:t>Binom</a:t>
            </a:r>
            <a:r>
              <a:rPr lang="tr-TR" dirty="0" smtClean="0"/>
              <a:t> Testinin Yorumu</a:t>
            </a:r>
            <a:endParaRPr lang="en-US" dirty="0" smtClean="0"/>
          </a:p>
        </p:txBody>
      </p:sp>
      <p:sp>
        <p:nvSpPr>
          <p:cNvPr id="89091" name="Text Box 3"/>
          <p:cNvSpPr>
            <a:spLocks noGrp="1" noChangeArrowheads="1"/>
          </p:cNvSpPr>
          <p:nvPr>
            <p:ph type="body" idx="1"/>
          </p:nvPr>
        </p:nvSpPr>
        <p:spPr>
          <a:xfrm>
            <a:off x="179512" y="980728"/>
            <a:ext cx="5544616" cy="4953000"/>
          </a:xfrm>
          <a:noFill/>
        </p:spPr>
        <p:txBody>
          <a:bodyPr/>
          <a:lstStyle/>
          <a:p>
            <a:pPr eaLnBrk="1" hangingPunct="1"/>
            <a:r>
              <a:rPr lang="tr-TR" sz="2400" dirty="0" smtClean="0"/>
              <a:t>Deneklerin cinsiyete göre dağılım yüzdeleri (%46 erkek, %55 kız) arasında anlamlı bir fark yoktur (</a:t>
            </a:r>
            <a:r>
              <a:rPr lang="tr-TR" sz="2400" i="1" dirty="0" smtClean="0"/>
              <a:t>p</a:t>
            </a:r>
            <a:r>
              <a:rPr lang="tr-TR" sz="2400" dirty="0" smtClean="0"/>
              <a:t> = 0,229). Başka bir deyişle, örneklemdeki erkeklerin oranı %50 değerinden anlamlı bir biçimde farklı değildir</a:t>
            </a:r>
          </a:p>
          <a:p>
            <a:pPr eaLnBrk="1" hangingPunct="1"/>
            <a:r>
              <a:rPr lang="tr-TR" sz="2400" dirty="0" smtClean="0"/>
              <a:t>Basit tanımlayıcı istatistikler için </a:t>
            </a:r>
            <a:r>
              <a:rPr lang="tr-TR" sz="2400" dirty="0" err="1" smtClean="0"/>
              <a:t>histogram</a:t>
            </a:r>
            <a:r>
              <a:rPr lang="tr-TR" sz="2400" dirty="0" smtClean="0"/>
              <a:t> vermeye gerek yok. Yorum yandaki gibi abartılı bir şekille desteklenirse okuyucuya daha çok bilgi sunmuş olmuyoruz. Tablolar/şekiller metindeki bilgilere yeni bilgi ekliyorsa kullanılmalı   </a:t>
            </a:r>
          </a:p>
          <a:p>
            <a:pPr eaLnBrk="1" hangingPunct="1"/>
            <a:endParaRPr lang="tr-TR" sz="2400" dirty="0" smtClean="0"/>
          </a:p>
        </p:txBody>
      </p:sp>
      <p:pic>
        <p:nvPicPr>
          <p:cNvPr id="452612" name="Picture 4"/>
          <p:cNvPicPr>
            <a:picLocks noChangeAspect="1" noChangeArrowheads="1"/>
          </p:cNvPicPr>
          <p:nvPr/>
        </p:nvPicPr>
        <p:blipFill>
          <a:blip r:embed="rId3" cstate="print"/>
          <a:srcRect/>
          <a:stretch>
            <a:fillRect/>
          </a:stretch>
        </p:blipFill>
        <p:spPr bwMode="auto">
          <a:xfrm>
            <a:off x="5508104" y="1139054"/>
            <a:ext cx="3635896" cy="3491385"/>
          </a:xfrm>
          <a:prstGeom prst="rect">
            <a:avLst/>
          </a:prstGeom>
          <a:noFill/>
          <a:ln w="9525">
            <a:noFill/>
            <a:miter lim="800000"/>
            <a:headEnd/>
            <a:tailEnd/>
          </a:ln>
          <a:effectLst/>
        </p:spPr>
      </p:pic>
    </p:spTree>
  </p:cSld>
  <p:clrMapOvr>
    <a:masterClrMapping/>
  </p:clrMapOvr>
  <p:transition>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tr-TR" dirty="0" smtClean="0"/>
              <a:t>Ki- kare Testleri</a:t>
            </a:r>
            <a:endParaRPr lang="en-US" dirty="0" smtClean="0"/>
          </a:p>
        </p:txBody>
      </p:sp>
      <p:sp>
        <p:nvSpPr>
          <p:cNvPr id="90115" name="Rectangle 3"/>
          <p:cNvSpPr>
            <a:spLocks noGrp="1" noChangeArrowheads="1"/>
          </p:cNvSpPr>
          <p:nvPr>
            <p:ph type="body" idx="1"/>
          </p:nvPr>
        </p:nvSpPr>
        <p:spPr>
          <a:xfrm>
            <a:off x="457200" y="1219200"/>
            <a:ext cx="8435280" cy="5162128"/>
          </a:xfrm>
        </p:spPr>
        <p:txBody>
          <a:bodyPr/>
          <a:lstStyle/>
          <a:p>
            <a:pPr eaLnBrk="1" hangingPunct="1"/>
            <a:r>
              <a:rPr lang="tr-TR" sz="2800" dirty="0" smtClean="0"/>
              <a:t>Ki- kare (</a:t>
            </a:r>
            <a:r>
              <a:rPr lang="tr-TR" sz="2800" dirty="0" smtClean="0">
                <a:sym typeface="Symbol" pitchFamily="18" charset="2"/>
              </a:rPr>
              <a:t></a:t>
            </a:r>
            <a:r>
              <a:rPr lang="tr-TR" sz="2800" baseline="30000" dirty="0" smtClean="0"/>
              <a:t>2</a:t>
            </a:r>
            <a:r>
              <a:rPr lang="tr-TR" sz="2800" dirty="0" smtClean="0"/>
              <a:t>)</a:t>
            </a:r>
            <a:r>
              <a:rPr lang="tr-TR" sz="2800" baseline="30000" dirty="0" smtClean="0"/>
              <a:t> </a:t>
            </a:r>
            <a:r>
              <a:rPr lang="tr-TR" sz="2800" dirty="0" smtClean="0"/>
              <a:t>testi sınıflama ölçüm düzeyinde toplanan veriler için kullanılır</a:t>
            </a:r>
          </a:p>
          <a:p>
            <a:pPr eaLnBrk="1" hangingPunct="1"/>
            <a:r>
              <a:rPr lang="tr-TR" sz="2800" dirty="0" smtClean="0"/>
              <a:t>Değişkenlerin gözlenen sıklık değerleriyle beklenen sıklık değerleri arasındaki farkı test eder</a:t>
            </a:r>
          </a:p>
          <a:p>
            <a:pPr eaLnBrk="1" hangingPunct="1"/>
            <a:r>
              <a:rPr lang="tr-TR" sz="2800" dirty="0" smtClean="0">
                <a:sym typeface="Symbol" pitchFamily="18" charset="2"/>
              </a:rPr>
              <a:t></a:t>
            </a:r>
            <a:r>
              <a:rPr lang="tr-TR" sz="2800" baseline="30000" dirty="0" smtClean="0"/>
              <a:t>2</a:t>
            </a:r>
            <a:r>
              <a:rPr lang="tr-TR" sz="2800" dirty="0" smtClean="0"/>
              <a:t> test sonucu ikisi arasında istatistiksel açıdan anlamlı bir fark olduğunu gösterirse bu farkın şans eseri olmadığı sonucuna varılır </a:t>
            </a:r>
          </a:p>
          <a:p>
            <a:pPr eaLnBrk="1" hangingPunct="1"/>
            <a:r>
              <a:rPr lang="tr-TR" sz="2800" dirty="0" smtClean="0"/>
              <a:t>İki tür </a:t>
            </a:r>
            <a:r>
              <a:rPr lang="tr-TR" sz="2800" dirty="0" smtClean="0">
                <a:sym typeface="Symbol" pitchFamily="18" charset="2"/>
              </a:rPr>
              <a:t></a:t>
            </a:r>
            <a:r>
              <a:rPr lang="tr-TR" sz="2800" baseline="30000" dirty="0" smtClean="0"/>
              <a:t>2 </a:t>
            </a:r>
            <a:r>
              <a:rPr lang="tr-TR" sz="2800" dirty="0" smtClean="0"/>
              <a:t>testi vardır:</a:t>
            </a:r>
          </a:p>
          <a:p>
            <a:pPr lvl="1" eaLnBrk="1" hangingPunct="1"/>
            <a:r>
              <a:rPr lang="tr-TR" sz="2400" dirty="0" smtClean="0">
                <a:sym typeface="Symbol" pitchFamily="18" charset="2"/>
              </a:rPr>
              <a:t></a:t>
            </a:r>
            <a:r>
              <a:rPr lang="tr-TR" sz="2400" baseline="30000" dirty="0" smtClean="0"/>
              <a:t>2 </a:t>
            </a:r>
            <a:r>
              <a:rPr lang="tr-TR" sz="2400" dirty="0" smtClean="0"/>
              <a:t>uyum iyiliği testi</a:t>
            </a:r>
          </a:p>
          <a:p>
            <a:pPr lvl="1" eaLnBrk="1" hangingPunct="1"/>
            <a:r>
              <a:rPr lang="tr-TR" sz="2400" dirty="0" smtClean="0">
                <a:sym typeface="Symbol" pitchFamily="18" charset="2"/>
              </a:rPr>
              <a:t></a:t>
            </a:r>
            <a:r>
              <a:rPr lang="tr-TR" sz="2400" baseline="30000" dirty="0" smtClean="0"/>
              <a:t>2 </a:t>
            </a:r>
            <a:r>
              <a:rPr lang="tr-TR" sz="2400" dirty="0" smtClean="0"/>
              <a:t>ilişki testi</a:t>
            </a:r>
          </a:p>
          <a:p>
            <a:pPr lvl="1" eaLnBrk="1" hangingPunct="1"/>
            <a:endParaRPr lang="tr-TR" sz="2000" dirty="0" smtClean="0"/>
          </a:p>
          <a:p>
            <a:pPr eaLnBrk="1" hangingPunct="1">
              <a:buNone/>
            </a:pPr>
            <a:endParaRPr lang="en-US" sz="2400" dirty="0" smtClean="0"/>
          </a:p>
        </p:txBody>
      </p:sp>
    </p:spTree>
  </p:cSld>
  <p:clrMapOvr>
    <a:masterClrMapping/>
  </p:clrMapOvr>
  <p:transition>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tr-TR" dirty="0" smtClean="0"/>
              <a:t>Ki- kare Uyum İyiliği Testi</a:t>
            </a:r>
            <a:endParaRPr lang="en-US" dirty="0" smtClean="0"/>
          </a:p>
        </p:txBody>
      </p:sp>
      <p:sp>
        <p:nvSpPr>
          <p:cNvPr id="90115" name="Rectangle 3"/>
          <p:cNvSpPr>
            <a:spLocks noGrp="1" noChangeArrowheads="1"/>
          </p:cNvSpPr>
          <p:nvPr>
            <p:ph type="body" idx="1"/>
          </p:nvPr>
        </p:nvSpPr>
        <p:spPr>
          <a:xfrm>
            <a:off x="179512" y="1052736"/>
            <a:ext cx="8867328" cy="5234136"/>
          </a:xfrm>
        </p:spPr>
        <p:txBody>
          <a:bodyPr/>
          <a:lstStyle/>
          <a:p>
            <a:pPr eaLnBrk="1" hangingPunct="1"/>
            <a:r>
              <a:rPr lang="tr-TR" sz="2800" dirty="0" smtClean="0"/>
              <a:t>Bir bağımsız değişken için gözlenen sıklık değerlerinin beklenenlerden farkını test eder</a:t>
            </a:r>
          </a:p>
          <a:p>
            <a:pPr eaLnBrk="1" hangingPunct="1"/>
            <a:r>
              <a:rPr lang="tr-TR" sz="2800" dirty="0" smtClean="0"/>
              <a:t>Ör., öğrencilerin </a:t>
            </a:r>
            <a:r>
              <a:rPr lang="tr-TR" sz="2800" dirty="0" err="1" smtClean="0"/>
              <a:t>sosyo</a:t>
            </a:r>
            <a:r>
              <a:rPr lang="tr-TR" sz="2800" dirty="0" smtClean="0"/>
              <a:t>-ekonomik durumlarının evrendeki %30 düşük,</a:t>
            </a:r>
            <a:r>
              <a:rPr lang="en-US" sz="2800" dirty="0" smtClean="0"/>
              <a:t> </a:t>
            </a:r>
            <a:r>
              <a:rPr lang="tr-TR" sz="2800" dirty="0" smtClean="0"/>
              <a:t>%50 orta</a:t>
            </a:r>
            <a:r>
              <a:rPr lang="en-US" sz="2800" dirty="0" smtClean="0"/>
              <a:t>, </a:t>
            </a:r>
            <a:r>
              <a:rPr lang="tr-TR" sz="2800" dirty="0" smtClean="0"/>
              <a:t>%20 yüksek</a:t>
            </a:r>
            <a:r>
              <a:rPr lang="en-US" sz="2800" dirty="0" smtClean="0"/>
              <a:t> </a:t>
            </a:r>
            <a:r>
              <a:rPr lang="tr-TR" sz="2800" dirty="0" smtClean="0"/>
              <a:t>oranlarına uygun olup olmadığını test edelim</a:t>
            </a:r>
          </a:p>
          <a:p>
            <a:pPr eaLnBrk="1" hangingPunct="1"/>
            <a:r>
              <a:rPr lang="tr-TR" sz="2800" dirty="0" smtClean="0"/>
              <a:t>Araştırma </a:t>
            </a:r>
            <a:r>
              <a:rPr lang="tr-TR" sz="2800" dirty="0" err="1" smtClean="0"/>
              <a:t>denencesi</a:t>
            </a:r>
            <a:r>
              <a:rPr lang="tr-TR" sz="2800" dirty="0" smtClean="0"/>
              <a:t> (H</a:t>
            </a:r>
            <a:r>
              <a:rPr lang="tr-TR" sz="2800" baseline="-25000" dirty="0" smtClean="0"/>
              <a:t>1</a:t>
            </a:r>
            <a:r>
              <a:rPr lang="tr-TR" sz="2800" dirty="0" smtClean="0"/>
              <a:t>): “Öğrencilerin </a:t>
            </a:r>
            <a:r>
              <a:rPr lang="tr-TR" sz="2800" dirty="0" err="1" smtClean="0"/>
              <a:t>sosyo</a:t>
            </a:r>
            <a:r>
              <a:rPr lang="tr-TR" sz="2800" dirty="0" smtClean="0"/>
              <a:t>-ekonomik durumlarına göre dağılımı %30 düşük,</a:t>
            </a:r>
            <a:r>
              <a:rPr lang="en-US" sz="2800" dirty="0" smtClean="0"/>
              <a:t> </a:t>
            </a:r>
            <a:r>
              <a:rPr lang="tr-TR" sz="2800" dirty="0" smtClean="0"/>
              <a:t>%50 orta</a:t>
            </a:r>
            <a:r>
              <a:rPr lang="en-US" sz="2800" dirty="0" smtClean="0"/>
              <a:t>, </a:t>
            </a:r>
            <a:r>
              <a:rPr lang="tr-TR" sz="2800" dirty="0" smtClean="0"/>
              <a:t>%20 yüksek şeklinde değildir”</a:t>
            </a:r>
            <a:r>
              <a:rPr lang="en-US" sz="2800" dirty="0" smtClean="0"/>
              <a:t> </a:t>
            </a:r>
            <a:r>
              <a:rPr lang="tr-TR" sz="2800" dirty="0" smtClean="0"/>
              <a:t>(</a:t>
            </a:r>
            <a:r>
              <a:rPr lang="en-US" sz="2800" dirty="0" smtClean="0"/>
              <a:t>H</a:t>
            </a:r>
            <a:r>
              <a:rPr lang="tr-TR" sz="2800" baseline="-25000" dirty="0" smtClean="0"/>
              <a:t>1</a:t>
            </a:r>
            <a:r>
              <a:rPr lang="en-US" sz="2800" dirty="0" smtClean="0"/>
              <a:t> : ų</a:t>
            </a:r>
            <a:r>
              <a:rPr lang="tr-TR" sz="2800" dirty="0" smtClean="0"/>
              <a:t> </a:t>
            </a:r>
            <a:r>
              <a:rPr lang="en-US" sz="2800" dirty="0" smtClean="0">
                <a:sym typeface="Symbol" pitchFamily="18" charset="2"/>
              </a:rPr>
              <a:t></a:t>
            </a:r>
            <a:r>
              <a:rPr lang="tr-TR" sz="2800" dirty="0" smtClean="0"/>
              <a:t> </a:t>
            </a:r>
            <a:r>
              <a:rPr lang="en-US" sz="2800" dirty="0" smtClean="0"/>
              <a:t>ų </a:t>
            </a:r>
            <a:r>
              <a:rPr lang="tr-TR" sz="2800" baseline="-25000" dirty="0" smtClean="0"/>
              <a:t>0</a:t>
            </a:r>
            <a:r>
              <a:rPr lang="tr-TR" sz="2800" dirty="0" smtClean="0"/>
              <a:t> ) (çift kuyruk testi)</a:t>
            </a:r>
          </a:p>
          <a:p>
            <a:pPr eaLnBrk="1" hangingPunct="1"/>
            <a:r>
              <a:rPr lang="tr-TR" sz="2800" dirty="0" smtClean="0"/>
              <a:t>Veya (H</a:t>
            </a:r>
            <a:r>
              <a:rPr lang="tr-TR" sz="2800" baseline="-25000" dirty="0" smtClean="0"/>
              <a:t>1</a:t>
            </a:r>
            <a:r>
              <a:rPr lang="tr-TR" sz="2800" dirty="0" smtClean="0"/>
              <a:t>): “</a:t>
            </a:r>
            <a:r>
              <a:rPr lang="tr-TR" sz="2800" dirty="0" err="1" smtClean="0"/>
              <a:t>Sosyo</a:t>
            </a:r>
            <a:r>
              <a:rPr lang="tr-TR" sz="2800" dirty="0" smtClean="0"/>
              <a:t>-ekonomik durumu düşük olan öğrencilerin oranı %30’un altındadır” (</a:t>
            </a:r>
            <a:r>
              <a:rPr lang="en-US" sz="2800" dirty="0" smtClean="0"/>
              <a:t>H</a:t>
            </a:r>
            <a:r>
              <a:rPr lang="tr-TR" sz="2800" baseline="-25000" dirty="0" smtClean="0"/>
              <a:t>1</a:t>
            </a:r>
            <a:r>
              <a:rPr lang="en-US" sz="2800" dirty="0" smtClean="0"/>
              <a:t> : ų</a:t>
            </a:r>
            <a:r>
              <a:rPr lang="tr-TR" sz="2800" dirty="0" smtClean="0"/>
              <a:t> &lt; </a:t>
            </a:r>
            <a:r>
              <a:rPr lang="en-US" sz="2800" dirty="0" smtClean="0"/>
              <a:t>ų </a:t>
            </a:r>
            <a:r>
              <a:rPr lang="tr-TR" sz="2800" baseline="-25000" dirty="0" smtClean="0"/>
              <a:t>0</a:t>
            </a:r>
            <a:r>
              <a:rPr lang="tr-TR" sz="2800" dirty="0" smtClean="0"/>
              <a:t>) (sol kuyruk testi) </a:t>
            </a:r>
          </a:p>
          <a:p>
            <a:pPr eaLnBrk="1" hangingPunct="1">
              <a:buNone/>
            </a:pPr>
            <a:endParaRPr lang="en-US" sz="2400" dirty="0" smtClean="0"/>
          </a:p>
        </p:txBody>
      </p:sp>
    </p:spTree>
  </p:cSld>
  <p:clrMapOvr>
    <a:masterClrMapping/>
  </p:clrMapOvr>
  <p:transition>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755576" y="0"/>
            <a:ext cx="7992888" cy="914400"/>
          </a:xfrm>
        </p:spPr>
        <p:txBody>
          <a:bodyPr/>
          <a:lstStyle/>
          <a:p>
            <a:pPr eaLnBrk="1" hangingPunct="1"/>
            <a:r>
              <a:rPr lang="tr-TR" dirty="0" smtClean="0"/>
              <a:t>Ki- kare Uyum İyiliği Testi - PASW</a:t>
            </a:r>
            <a:endParaRPr lang="en-US" dirty="0" smtClean="0"/>
          </a:p>
        </p:txBody>
      </p:sp>
      <p:sp>
        <p:nvSpPr>
          <p:cNvPr id="92163" name="Rectangle 3"/>
          <p:cNvSpPr>
            <a:spLocks noGrp="1" noChangeArrowheads="1"/>
          </p:cNvSpPr>
          <p:nvPr>
            <p:ph type="body" idx="1"/>
          </p:nvPr>
        </p:nvSpPr>
        <p:spPr/>
        <p:txBody>
          <a:bodyPr/>
          <a:lstStyle/>
          <a:p>
            <a:pPr eaLnBrk="1" hangingPunct="1">
              <a:buFontTx/>
              <a:buNone/>
            </a:pPr>
            <a:r>
              <a:rPr lang="tr-TR" dirty="0" smtClean="0"/>
              <a:t>Mönüden</a:t>
            </a:r>
          </a:p>
          <a:p>
            <a:pPr eaLnBrk="1" hangingPunct="1"/>
            <a:r>
              <a:rPr lang="en-US" dirty="0" smtClean="0"/>
              <a:t>Analyze -&gt; </a:t>
            </a:r>
            <a:r>
              <a:rPr lang="tr-TR" dirty="0" smtClean="0"/>
              <a:t>Nonparametric Tests </a:t>
            </a:r>
            <a:r>
              <a:rPr lang="en-US" dirty="0" smtClean="0"/>
              <a:t>-&gt;</a:t>
            </a:r>
            <a:r>
              <a:rPr lang="tr-TR" dirty="0" smtClean="0">
                <a:sym typeface="Wingdings" pitchFamily="2" charset="2"/>
              </a:rPr>
              <a:t> </a:t>
            </a:r>
            <a:r>
              <a:rPr lang="tr-TR" dirty="0" smtClean="0"/>
              <a:t>Legacy Dialogs </a:t>
            </a:r>
            <a:r>
              <a:rPr lang="en-US" dirty="0" smtClean="0"/>
              <a:t>-&gt; </a:t>
            </a:r>
            <a:r>
              <a:rPr lang="tr-TR" dirty="0" smtClean="0">
                <a:sym typeface="Wingdings" pitchFamily="2" charset="2"/>
              </a:rPr>
              <a:t>Chi-square’i seçin</a:t>
            </a:r>
          </a:p>
          <a:p>
            <a:pPr eaLnBrk="1" hangingPunct="1"/>
            <a:r>
              <a:rPr lang="tr-TR" dirty="0" smtClean="0"/>
              <a:t>Test değişkeni olarak öğrencinin sosyoekonomik durumunu seçin</a:t>
            </a:r>
            <a:r>
              <a:rPr lang="en-US" dirty="0" smtClean="0"/>
              <a:t> </a:t>
            </a:r>
            <a:endParaRPr lang="tr-TR" dirty="0" smtClean="0"/>
          </a:p>
          <a:p>
            <a:pPr eaLnBrk="1" hangingPunct="1"/>
            <a:r>
              <a:rPr lang="tr-TR" dirty="0" smtClean="0"/>
              <a:t>Beklenen değerler olarak Values kısmına sırasıyla 30, 50, 20 girin </a:t>
            </a:r>
          </a:p>
          <a:p>
            <a:pPr eaLnBrk="1" hangingPunct="1"/>
            <a:r>
              <a:rPr lang="en-US" dirty="0" smtClean="0"/>
              <a:t>OK</a:t>
            </a:r>
            <a:r>
              <a:rPr lang="tr-TR" dirty="0" smtClean="0"/>
              <a:t>’e tıklayın</a:t>
            </a:r>
            <a:r>
              <a:rPr lang="en-US" dirty="0" smtClean="0"/>
              <a:t> </a:t>
            </a:r>
          </a:p>
        </p:txBody>
      </p:sp>
    </p:spTree>
  </p:cSld>
  <p:clrMapOvr>
    <a:masterClrMapping/>
  </p:clrMapOvr>
  <p:transition>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323528" y="0"/>
            <a:ext cx="8496944" cy="914400"/>
          </a:xfrm>
        </p:spPr>
        <p:txBody>
          <a:bodyPr/>
          <a:lstStyle/>
          <a:p>
            <a:pPr eaLnBrk="1" hangingPunct="1"/>
            <a:r>
              <a:rPr lang="tr-TR" dirty="0" smtClean="0"/>
              <a:t>Ki- kare Uyum İyiliği Testi Sonucu</a:t>
            </a:r>
            <a:endParaRPr lang="en-US" dirty="0" smtClean="0"/>
          </a:p>
        </p:txBody>
      </p:sp>
      <p:sp>
        <p:nvSpPr>
          <p:cNvPr id="6" name="5 İçerik Yer Tutucusu"/>
          <p:cNvSpPr>
            <a:spLocks noGrp="1"/>
          </p:cNvSpPr>
          <p:nvPr>
            <p:ph sz="half" idx="2"/>
          </p:nvPr>
        </p:nvSpPr>
        <p:spPr>
          <a:xfrm>
            <a:off x="4427984" y="980728"/>
            <a:ext cx="4536504" cy="4953000"/>
          </a:xfrm>
        </p:spPr>
        <p:txBody>
          <a:bodyPr/>
          <a:lstStyle/>
          <a:p>
            <a:r>
              <a:rPr lang="tr-TR" sz="2400" dirty="0" smtClean="0"/>
              <a:t>İlk tablo gözlenen ve beklenen değerleri ve ikisi arasındaki sapma miktarını veriyor </a:t>
            </a:r>
          </a:p>
          <a:p>
            <a:r>
              <a:rPr lang="tr-TR" sz="2400" dirty="0" smtClean="0"/>
              <a:t>2. tablo </a:t>
            </a:r>
            <a:r>
              <a:rPr lang="tr-TR" sz="2400" dirty="0" smtClean="0">
                <a:sym typeface="Symbol" pitchFamily="18" charset="2"/>
              </a:rPr>
              <a:t></a:t>
            </a:r>
            <a:r>
              <a:rPr lang="tr-TR" sz="2400" baseline="30000" dirty="0" smtClean="0"/>
              <a:t>2 </a:t>
            </a:r>
            <a:r>
              <a:rPr lang="tr-TR" sz="2400" dirty="0" smtClean="0"/>
              <a:t>(ki  kare) değerini (11,167), serbestlik derecesini (SD=2) ve </a:t>
            </a:r>
            <a:r>
              <a:rPr lang="tr-TR" sz="2400" i="1" dirty="0" smtClean="0"/>
              <a:t>p</a:t>
            </a:r>
            <a:r>
              <a:rPr lang="tr-TR" sz="2400" dirty="0" smtClean="0"/>
              <a:t> değerini (</a:t>
            </a:r>
            <a:r>
              <a:rPr lang="tr-TR" sz="2400" i="1" dirty="0" smtClean="0"/>
              <a:t>p</a:t>
            </a:r>
            <a:r>
              <a:rPr lang="tr-TR" sz="2400" dirty="0" smtClean="0"/>
              <a:t> = 0,004) veriyor </a:t>
            </a:r>
          </a:p>
          <a:p>
            <a:r>
              <a:rPr lang="tr-TR" sz="2400" dirty="0" smtClean="0">
                <a:sym typeface="Symbol" pitchFamily="18" charset="2"/>
              </a:rPr>
              <a:t></a:t>
            </a:r>
            <a:r>
              <a:rPr lang="tr-TR" sz="2400" baseline="30000" dirty="0" smtClean="0"/>
              <a:t>2</a:t>
            </a:r>
            <a:r>
              <a:rPr lang="tr-TR" sz="2400" dirty="0" smtClean="0"/>
              <a:t> testinde sıklık değeri 5’ten az olan ya da sıfır olan göz olmazsa daha isabetli sonuç verir. Bu koşul ihlal edilirse Fisher kesin testi kullanılır</a:t>
            </a:r>
            <a:endParaRPr lang="tr-TR" sz="2400" dirty="0"/>
          </a:p>
        </p:txBody>
      </p:sp>
      <p:pic>
        <p:nvPicPr>
          <p:cNvPr id="453635" name="Picture 3"/>
          <p:cNvPicPr>
            <a:picLocks noChangeAspect="1" noChangeArrowheads="1"/>
          </p:cNvPicPr>
          <p:nvPr/>
        </p:nvPicPr>
        <p:blipFill>
          <a:blip r:embed="rId3" cstate="print"/>
          <a:srcRect/>
          <a:stretch>
            <a:fillRect/>
          </a:stretch>
        </p:blipFill>
        <p:spPr bwMode="auto">
          <a:xfrm>
            <a:off x="395536" y="3212976"/>
            <a:ext cx="2808312" cy="3191961"/>
          </a:xfrm>
          <a:prstGeom prst="rect">
            <a:avLst/>
          </a:prstGeom>
          <a:noFill/>
          <a:ln w="9525">
            <a:noFill/>
            <a:miter lim="800000"/>
            <a:headEnd/>
            <a:tailEnd/>
          </a:ln>
        </p:spPr>
      </p:pic>
      <p:pic>
        <p:nvPicPr>
          <p:cNvPr id="453636" name="Picture 4"/>
          <p:cNvPicPr>
            <a:picLocks noChangeAspect="1" noChangeArrowheads="1"/>
          </p:cNvPicPr>
          <p:nvPr/>
        </p:nvPicPr>
        <p:blipFill>
          <a:blip r:embed="rId4" cstate="print"/>
          <a:srcRect/>
          <a:stretch>
            <a:fillRect/>
          </a:stretch>
        </p:blipFill>
        <p:spPr bwMode="auto">
          <a:xfrm>
            <a:off x="395536" y="980728"/>
            <a:ext cx="4132068" cy="2016224"/>
          </a:xfrm>
          <a:prstGeom prst="rect">
            <a:avLst/>
          </a:prstGeom>
          <a:noFill/>
          <a:ln w="9525">
            <a:noFill/>
            <a:miter lim="800000"/>
            <a:headEnd/>
            <a:tailEnd/>
          </a:ln>
        </p:spPr>
      </p:pic>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tr-TR" dirty="0" smtClean="0"/>
              <a:t>Yorum</a:t>
            </a:r>
            <a:endParaRPr lang="en-US" dirty="0" smtClean="0"/>
          </a:p>
        </p:txBody>
      </p:sp>
      <p:sp>
        <p:nvSpPr>
          <p:cNvPr id="51203" name="Text Box 3"/>
          <p:cNvSpPr>
            <a:spLocks noGrp="1" noChangeArrowheads="1"/>
          </p:cNvSpPr>
          <p:nvPr>
            <p:ph type="body" idx="1"/>
          </p:nvPr>
        </p:nvSpPr>
        <p:spPr>
          <a:xfrm>
            <a:off x="323528" y="1052736"/>
            <a:ext cx="8686800" cy="5328592"/>
          </a:xfrm>
          <a:noFill/>
        </p:spPr>
        <p:txBody>
          <a:bodyPr/>
          <a:lstStyle/>
          <a:p>
            <a:pPr eaLnBrk="1" hangingPunct="1">
              <a:lnSpc>
                <a:spcPct val="80000"/>
              </a:lnSpc>
            </a:pPr>
            <a:r>
              <a:rPr lang="tr-TR" dirty="0" smtClean="0"/>
              <a:t>Bu sonuç örneklemdeki öğrencilerin </a:t>
            </a:r>
            <a:r>
              <a:rPr lang="tr-TR" dirty="0" err="1" smtClean="0"/>
              <a:t>sosyo</a:t>
            </a:r>
            <a:r>
              <a:rPr lang="tr-TR" dirty="0" smtClean="0"/>
              <a:t> ekonomik durumlarına göre dağılımının </a:t>
            </a:r>
            <a:r>
              <a:rPr lang="tr-TR" dirty="0" err="1" smtClean="0"/>
              <a:t>denencede</a:t>
            </a:r>
            <a:r>
              <a:rPr lang="tr-TR" dirty="0" smtClean="0"/>
              <a:t> öngörülen değerlerden farklı olduğunu göstermektedir </a:t>
            </a:r>
          </a:p>
          <a:p>
            <a:pPr eaLnBrk="1" hangingPunct="1">
              <a:lnSpc>
                <a:spcPct val="80000"/>
              </a:lnSpc>
            </a:pPr>
            <a:r>
              <a:rPr lang="tr-TR" dirty="0" smtClean="0"/>
              <a:t>Ekonomik durumu düşük olanların oranı beklenen %30’dan daha düşük iken, yüksek olanların oranı beklenenden (%20) daha yüksektir </a:t>
            </a:r>
          </a:p>
          <a:p>
            <a:pPr eaLnBrk="1" hangingPunct="1">
              <a:lnSpc>
                <a:spcPct val="80000"/>
              </a:lnSpc>
            </a:pPr>
            <a:r>
              <a:rPr lang="tr-TR" dirty="0" smtClean="0"/>
              <a:t>Ki- kare istatistiği ve </a:t>
            </a:r>
            <a:r>
              <a:rPr lang="tr-TR" i="1" dirty="0" smtClean="0"/>
              <a:t>p</a:t>
            </a:r>
            <a:r>
              <a:rPr lang="tr-TR" dirty="0" smtClean="0"/>
              <a:t> değeri de bunu gösteriyor </a:t>
            </a:r>
            <a:r>
              <a:rPr lang="en-US" dirty="0" smtClean="0"/>
              <a:t>(</a:t>
            </a:r>
            <a:r>
              <a:rPr lang="tr-TR" dirty="0" smtClean="0"/>
              <a:t>ki- kare=11,167; SD=2; p=0,004) (SD </a:t>
            </a:r>
            <a:r>
              <a:rPr lang="tr-TR" dirty="0" err="1" smtClean="0"/>
              <a:t>sosyo</a:t>
            </a:r>
            <a:r>
              <a:rPr lang="tr-TR" dirty="0" smtClean="0"/>
              <a:t>-ekonomik sınıf sayısının bir eksiğidir)</a:t>
            </a:r>
          </a:p>
          <a:p>
            <a:pPr eaLnBrk="1" hangingPunct="1">
              <a:lnSpc>
                <a:spcPct val="80000"/>
              </a:lnSpc>
            </a:pPr>
            <a:r>
              <a:rPr lang="tr-TR" dirty="0" smtClean="0"/>
              <a:t>Boş hipotez reddedilir</a:t>
            </a:r>
          </a:p>
        </p:txBody>
      </p:sp>
    </p:spTree>
  </p:cSld>
  <p:clrMapOvr>
    <a:masterClrMapping/>
  </p:clrMapOvr>
  <p:transition>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Rapor Etme</a:t>
            </a:r>
            <a:endParaRPr lang="tr-TR" dirty="0"/>
          </a:p>
        </p:txBody>
      </p:sp>
      <p:sp>
        <p:nvSpPr>
          <p:cNvPr id="3" name="2 İçerik Yer Tutucusu"/>
          <p:cNvSpPr>
            <a:spLocks noGrp="1"/>
          </p:cNvSpPr>
          <p:nvPr>
            <p:ph idx="1"/>
          </p:nvPr>
        </p:nvSpPr>
        <p:spPr>
          <a:xfrm>
            <a:off x="251520" y="1219200"/>
            <a:ext cx="8820472" cy="4953000"/>
          </a:xfrm>
        </p:spPr>
        <p:txBody>
          <a:bodyPr/>
          <a:lstStyle/>
          <a:p>
            <a:r>
              <a:rPr lang="tr-TR" dirty="0" smtClean="0"/>
              <a:t>APA stiline göre bu bulgu şöyle rapor edilir:</a:t>
            </a:r>
          </a:p>
          <a:p>
            <a:r>
              <a:rPr lang="tr-TR" dirty="0" smtClean="0">
                <a:sym typeface="Symbol" pitchFamily="18" charset="2"/>
              </a:rPr>
              <a:t>“Öğrencilerin </a:t>
            </a:r>
            <a:r>
              <a:rPr lang="tr-TR" dirty="0" err="1" smtClean="0">
                <a:sym typeface="Symbol" pitchFamily="18" charset="2"/>
              </a:rPr>
              <a:t>sosyo</a:t>
            </a:r>
            <a:r>
              <a:rPr lang="tr-TR" dirty="0" smtClean="0">
                <a:sym typeface="Symbol" pitchFamily="18" charset="2"/>
              </a:rPr>
              <a:t>-ekonomik durumlarına (düşük, orta, yüksek) göre dağılımı evrendeki dağılımdan –beklenen dağılım- anlamlı düzeyde farklıdır (</a:t>
            </a:r>
            <a:r>
              <a:rPr lang="tr-TR" baseline="30000" dirty="0" smtClean="0"/>
              <a:t>2</a:t>
            </a:r>
            <a:r>
              <a:rPr lang="tr-TR" baseline="-25000" dirty="0" smtClean="0"/>
              <a:t>(2)</a:t>
            </a:r>
            <a:r>
              <a:rPr lang="tr-TR" dirty="0" smtClean="0"/>
              <a:t>= 11,167, </a:t>
            </a:r>
            <a:r>
              <a:rPr lang="tr-TR" i="1" dirty="0" smtClean="0"/>
              <a:t>p</a:t>
            </a:r>
            <a:r>
              <a:rPr lang="tr-TR" dirty="0" smtClean="0"/>
              <a:t> = 0,004). Örneklemdeki </a:t>
            </a:r>
            <a:r>
              <a:rPr lang="tr-TR" dirty="0" err="1" smtClean="0"/>
              <a:t>sosyo</a:t>
            </a:r>
            <a:r>
              <a:rPr lang="tr-TR" dirty="0" smtClean="0"/>
              <a:t>-ekonomik durumu yüksek olan öğrencilerin oranı beklenenden daha yüksek, düşük olanların oranı beklenenden daha düşüktür.” </a:t>
            </a:r>
          </a:p>
          <a:p>
            <a:endParaRPr lang="tr-TR" sz="2800" dirty="0" smtClean="0"/>
          </a:p>
          <a:p>
            <a:endParaRPr lang="tr-TR" sz="2800" dirty="0" smtClean="0"/>
          </a:p>
        </p:txBody>
      </p:sp>
    </p:spTree>
  </p:cSld>
  <p:clrMapOvr>
    <a:masterClrMapping/>
  </p:clrMapOvr>
  <p:transition>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tr-TR" dirty="0" smtClean="0"/>
              <a:t>Ki- kare İlişki Testi</a:t>
            </a:r>
            <a:endParaRPr lang="en-US" dirty="0" smtClean="0"/>
          </a:p>
        </p:txBody>
      </p:sp>
      <p:sp>
        <p:nvSpPr>
          <p:cNvPr id="95235" name="Rectangle 3"/>
          <p:cNvSpPr>
            <a:spLocks noGrp="1" noChangeArrowheads="1"/>
          </p:cNvSpPr>
          <p:nvPr>
            <p:ph type="body" idx="1"/>
          </p:nvPr>
        </p:nvSpPr>
        <p:spPr>
          <a:xfrm>
            <a:off x="457200" y="1219200"/>
            <a:ext cx="8507413" cy="4953000"/>
          </a:xfrm>
        </p:spPr>
        <p:txBody>
          <a:bodyPr/>
          <a:lstStyle/>
          <a:p>
            <a:pPr eaLnBrk="1" hangingPunct="1">
              <a:lnSpc>
                <a:spcPct val="90000"/>
              </a:lnSpc>
            </a:pPr>
            <a:r>
              <a:rPr lang="tr-TR" dirty="0" smtClean="0"/>
              <a:t>Ki- kare testi iki bağımsız sınıflama değişkeni arasında ilişki olup olmadığını test etmek için kullanılır</a:t>
            </a:r>
          </a:p>
          <a:p>
            <a:pPr eaLnBrk="1" hangingPunct="1">
              <a:lnSpc>
                <a:spcPct val="90000"/>
              </a:lnSpc>
            </a:pPr>
            <a:r>
              <a:rPr lang="tr-TR" dirty="0" smtClean="0"/>
              <a:t>Ör., öğrencilerin cinsiyetiyle mezun oldukları lise türü (genel/anadolu/meslek) arasında bir ilişki olup olmadığını test edelim</a:t>
            </a:r>
          </a:p>
          <a:p>
            <a:pPr eaLnBrk="1" hangingPunct="1">
              <a:lnSpc>
                <a:spcPct val="80000"/>
              </a:lnSpc>
            </a:pPr>
            <a:r>
              <a:rPr lang="tr-TR" dirty="0" smtClean="0"/>
              <a:t>Araştırma </a:t>
            </a:r>
            <a:r>
              <a:rPr lang="tr-TR" dirty="0" err="1" smtClean="0"/>
              <a:t>denencesi</a:t>
            </a:r>
            <a:r>
              <a:rPr lang="tr-TR" dirty="0" smtClean="0"/>
              <a:t> (H</a:t>
            </a:r>
            <a:r>
              <a:rPr lang="tr-TR" baseline="-25000" dirty="0" smtClean="0"/>
              <a:t>1</a:t>
            </a:r>
            <a:r>
              <a:rPr lang="tr-TR" dirty="0" smtClean="0"/>
              <a:t>): “Öğrencilerin cinsiyetiyle mezun oldukları lise türü arasında bir ilişki vardır.” (çift kuyruk testi)</a:t>
            </a:r>
          </a:p>
        </p:txBody>
      </p:sp>
    </p:spTree>
  </p:cSld>
  <p:clrMapOvr>
    <a:masterClrMapping/>
  </p:clrMapOvr>
  <p:transition>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tr-TR" dirty="0" smtClean="0"/>
              <a:t>Ki- kare İlişki Testi - PASW</a:t>
            </a:r>
            <a:endParaRPr lang="en-US" dirty="0" smtClean="0"/>
          </a:p>
        </p:txBody>
      </p:sp>
      <p:sp>
        <p:nvSpPr>
          <p:cNvPr id="98307" name="Rectangle 3"/>
          <p:cNvSpPr>
            <a:spLocks noGrp="1" noChangeArrowheads="1"/>
          </p:cNvSpPr>
          <p:nvPr>
            <p:ph type="body" idx="1"/>
          </p:nvPr>
        </p:nvSpPr>
        <p:spPr/>
        <p:txBody>
          <a:bodyPr/>
          <a:lstStyle/>
          <a:p>
            <a:pPr eaLnBrk="1" hangingPunct="1">
              <a:lnSpc>
                <a:spcPct val="90000"/>
              </a:lnSpc>
              <a:buFontTx/>
              <a:buNone/>
            </a:pPr>
            <a:r>
              <a:rPr lang="tr-TR" dirty="0" smtClean="0"/>
              <a:t>Mönüden</a:t>
            </a:r>
          </a:p>
          <a:p>
            <a:pPr eaLnBrk="1" hangingPunct="1">
              <a:lnSpc>
                <a:spcPct val="90000"/>
              </a:lnSpc>
            </a:pPr>
            <a:r>
              <a:rPr lang="en-US" dirty="0" smtClean="0"/>
              <a:t>Analyze -&gt; </a:t>
            </a:r>
            <a:r>
              <a:rPr lang="tr-TR" dirty="0" err="1" smtClean="0"/>
              <a:t>Descriptive</a:t>
            </a:r>
            <a:r>
              <a:rPr lang="tr-TR" dirty="0" smtClean="0"/>
              <a:t> </a:t>
            </a:r>
            <a:r>
              <a:rPr lang="tr-TR" dirty="0" err="1" smtClean="0"/>
              <a:t>statistics</a:t>
            </a:r>
            <a:r>
              <a:rPr lang="tr-TR" dirty="0" smtClean="0"/>
              <a:t> </a:t>
            </a:r>
            <a:r>
              <a:rPr lang="en-US" dirty="0" smtClean="0"/>
              <a:t>-&gt; </a:t>
            </a:r>
            <a:r>
              <a:rPr lang="tr-TR" dirty="0" err="1" smtClean="0"/>
              <a:t>Crosstabs’i</a:t>
            </a:r>
            <a:r>
              <a:rPr lang="tr-TR" dirty="0" smtClean="0"/>
              <a:t> seçin</a:t>
            </a:r>
            <a:r>
              <a:rPr lang="en-US" dirty="0" smtClean="0"/>
              <a:t> </a:t>
            </a:r>
            <a:endParaRPr lang="tr-TR" dirty="0" smtClean="0"/>
          </a:p>
          <a:p>
            <a:pPr eaLnBrk="1" hangingPunct="1">
              <a:lnSpc>
                <a:spcPct val="90000"/>
              </a:lnSpc>
            </a:pPr>
            <a:r>
              <a:rPr lang="tr-TR" dirty="0" smtClean="0"/>
              <a:t>Satıra lise türünü, sütuna cinsiyeti yerleştirin</a:t>
            </a:r>
          </a:p>
          <a:p>
            <a:pPr eaLnBrk="1" hangingPunct="1">
              <a:lnSpc>
                <a:spcPct val="90000"/>
              </a:lnSpc>
            </a:pPr>
            <a:r>
              <a:rPr lang="tr-TR" dirty="0" err="1" smtClean="0"/>
              <a:t>Statistics</a:t>
            </a:r>
            <a:r>
              <a:rPr lang="tr-TR" dirty="0" smtClean="0"/>
              <a:t> seçeneğine tıklayarak </a:t>
            </a:r>
            <a:r>
              <a:rPr lang="tr-TR" dirty="0" err="1" smtClean="0"/>
              <a:t>Chi</a:t>
            </a:r>
            <a:r>
              <a:rPr lang="tr-TR" dirty="0" smtClean="0"/>
              <a:t> </a:t>
            </a:r>
            <a:r>
              <a:rPr lang="tr-TR" dirty="0" err="1" smtClean="0"/>
              <a:t>square’i</a:t>
            </a:r>
            <a:r>
              <a:rPr lang="tr-TR" dirty="0" smtClean="0"/>
              <a:t> işaretleyin </a:t>
            </a:r>
          </a:p>
          <a:p>
            <a:pPr eaLnBrk="1" hangingPunct="1">
              <a:lnSpc>
                <a:spcPct val="90000"/>
              </a:lnSpc>
            </a:pPr>
            <a:r>
              <a:rPr lang="tr-TR" dirty="0" smtClean="0"/>
              <a:t>Cells seçeneğine tıklayarak Observed ve Expected’i işaretleyin</a:t>
            </a:r>
          </a:p>
          <a:p>
            <a:pPr eaLnBrk="1" hangingPunct="1">
              <a:lnSpc>
                <a:spcPct val="90000"/>
              </a:lnSpc>
            </a:pPr>
            <a:r>
              <a:rPr lang="en-US" dirty="0" smtClean="0"/>
              <a:t>OK</a:t>
            </a:r>
            <a:r>
              <a:rPr lang="tr-TR" dirty="0" smtClean="0"/>
              <a:t>’e tıklayın</a:t>
            </a:r>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bwMode="auto">
          <a:xfrm>
            <a:off x="1259632" y="0"/>
            <a:ext cx="6624736" cy="90872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Plan</a:t>
            </a:r>
            <a:endParaRPr lang="tr-TR" dirty="0"/>
          </a:p>
        </p:txBody>
      </p:sp>
      <p:sp>
        <p:nvSpPr>
          <p:cNvPr id="538627" name="Rectangle 3"/>
          <p:cNvSpPr>
            <a:spLocks noGrp="1" noChangeArrowheads="1"/>
          </p:cNvSpPr>
          <p:nvPr>
            <p:ph type="body" idx="1"/>
          </p:nvPr>
        </p:nvSpPr>
        <p:spPr bwMode="auto">
          <a:xfrm>
            <a:off x="251520" y="1412776"/>
            <a:ext cx="8136904" cy="495300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Son iki derste işlediğimiz konular </a:t>
            </a:r>
          </a:p>
          <a:p>
            <a:pPr lvl="1"/>
            <a:r>
              <a:rPr lang="tr-TR" dirty="0" smtClean="0"/>
              <a:t>denence testleri, Tür 1-Tür 2 hataları, etki boyutu ve istatistik testlerin gücü</a:t>
            </a:r>
          </a:p>
          <a:p>
            <a:pPr lvl="1"/>
            <a:r>
              <a:rPr lang="tr-TR" dirty="0" smtClean="0"/>
              <a:t>parametrik testler (t-, ANOVA, korelasyon ve regresyon) </a:t>
            </a:r>
          </a:p>
          <a:p>
            <a:r>
              <a:rPr lang="tr-TR" dirty="0" smtClean="0"/>
              <a:t>Bu derste parametrik olmayan testleri inceleyeceğiz</a:t>
            </a:r>
          </a:p>
        </p:txBody>
      </p:sp>
      <p:sp>
        <p:nvSpPr>
          <p:cNvPr id="4" name="3 Metin kutusu"/>
          <p:cNvSpPr txBox="1"/>
          <p:nvPr/>
        </p:nvSpPr>
        <p:spPr>
          <a:xfrm>
            <a:off x="1475656" y="6237312"/>
            <a:ext cx="7667484" cy="276999"/>
          </a:xfrm>
          <a:prstGeom prst="rect">
            <a:avLst/>
          </a:prstGeom>
          <a:noFill/>
        </p:spPr>
        <p:txBody>
          <a:bodyPr wrap="none" rtlCol="0">
            <a:spAutoFit/>
          </a:bodyPr>
          <a:lstStyle/>
          <a:p>
            <a:r>
              <a:rPr lang="tr-TR" sz="1200" dirty="0" smtClean="0"/>
              <a:t>Not: Parametrik olmayan testler için </a:t>
            </a:r>
            <a:r>
              <a:rPr lang="tr-TR" sz="1200" dirty="0" err="1" smtClean="0"/>
              <a:t>Field</a:t>
            </a:r>
            <a:r>
              <a:rPr lang="tr-TR" sz="1200" dirty="0" smtClean="0"/>
              <a:t>, 2005, Bölüm 13 ve </a:t>
            </a:r>
            <a:r>
              <a:rPr lang="tr-TR" sz="1200" dirty="0" err="1" smtClean="0"/>
              <a:t>Field</a:t>
            </a:r>
            <a:r>
              <a:rPr lang="tr-TR" sz="1200" dirty="0" smtClean="0"/>
              <a:t> ve Hole, 2008 Bölüm 7’den yararlanılmıştır</a:t>
            </a:r>
            <a:endParaRPr lang="tr-TR" sz="1200" dirty="0"/>
          </a:p>
        </p:txBody>
      </p:sp>
    </p:spTree>
  </p:cSld>
  <p:clrMapOvr>
    <a:masterClrMapping/>
  </p:clrMapOvr>
  <p:transition>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tr-TR" dirty="0" smtClean="0"/>
              <a:t>Ki- kare Testi Sonucu</a:t>
            </a:r>
            <a:endParaRPr lang="en-US" dirty="0" smtClean="0"/>
          </a:p>
        </p:txBody>
      </p:sp>
      <p:pic>
        <p:nvPicPr>
          <p:cNvPr id="454660" name="Picture 4"/>
          <p:cNvPicPr>
            <a:picLocks noGrp="1" noChangeAspect="1" noChangeArrowheads="1"/>
          </p:cNvPicPr>
          <p:nvPr>
            <p:ph sz="half" idx="1"/>
          </p:nvPr>
        </p:nvPicPr>
        <p:blipFill>
          <a:blip r:embed="rId3" cstate="print"/>
          <a:srcRect/>
          <a:stretch>
            <a:fillRect/>
          </a:stretch>
        </p:blipFill>
        <p:spPr bwMode="auto">
          <a:xfrm>
            <a:off x="0" y="1052736"/>
            <a:ext cx="5056931" cy="2731905"/>
          </a:xfrm>
          <a:prstGeom prst="rect">
            <a:avLst/>
          </a:prstGeom>
          <a:noFill/>
          <a:ln w="9525">
            <a:noFill/>
            <a:miter lim="800000"/>
            <a:headEnd/>
            <a:tailEnd/>
          </a:ln>
        </p:spPr>
      </p:pic>
      <p:pic>
        <p:nvPicPr>
          <p:cNvPr id="454661" name="Picture 5"/>
          <p:cNvPicPr>
            <a:picLocks noChangeAspect="1" noChangeArrowheads="1"/>
          </p:cNvPicPr>
          <p:nvPr/>
        </p:nvPicPr>
        <p:blipFill>
          <a:blip r:embed="rId4" cstate="print"/>
          <a:srcRect/>
          <a:stretch>
            <a:fillRect/>
          </a:stretch>
        </p:blipFill>
        <p:spPr bwMode="auto">
          <a:xfrm>
            <a:off x="179512" y="3861048"/>
            <a:ext cx="5112568" cy="2454033"/>
          </a:xfrm>
          <a:prstGeom prst="rect">
            <a:avLst/>
          </a:prstGeom>
          <a:noFill/>
          <a:ln w="9525">
            <a:noFill/>
            <a:miter lim="800000"/>
            <a:headEnd/>
            <a:tailEnd/>
          </a:ln>
        </p:spPr>
      </p:pic>
      <p:sp>
        <p:nvSpPr>
          <p:cNvPr id="17" name="Oval 5"/>
          <p:cNvSpPr>
            <a:spLocks noChangeArrowheads="1"/>
          </p:cNvSpPr>
          <p:nvPr/>
        </p:nvSpPr>
        <p:spPr bwMode="auto">
          <a:xfrm>
            <a:off x="4139952" y="4581128"/>
            <a:ext cx="1224136" cy="360040"/>
          </a:xfrm>
          <a:prstGeom prst="ellipse">
            <a:avLst/>
          </a:prstGeom>
          <a:noFill/>
          <a:ln w="28575">
            <a:solidFill>
              <a:srgbClr val="FF3300"/>
            </a:solidFill>
            <a:round/>
            <a:headEnd/>
            <a:tailEnd/>
          </a:ln>
        </p:spPr>
        <p:txBody>
          <a:bodyPr wrap="none" anchor="ctr"/>
          <a:lstStyle/>
          <a:p>
            <a:endParaRPr lang="tr-TR"/>
          </a:p>
        </p:txBody>
      </p:sp>
      <p:sp>
        <p:nvSpPr>
          <p:cNvPr id="18" name="Oval 5"/>
          <p:cNvSpPr>
            <a:spLocks noChangeArrowheads="1"/>
          </p:cNvSpPr>
          <p:nvPr/>
        </p:nvSpPr>
        <p:spPr bwMode="auto">
          <a:xfrm>
            <a:off x="0" y="4293096"/>
            <a:ext cx="3312368" cy="711696"/>
          </a:xfrm>
          <a:prstGeom prst="ellipse">
            <a:avLst/>
          </a:prstGeom>
          <a:noFill/>
          <a:ln w="28575">
            <a:solidFill>
              <a:srgbClr val="FF3300"/>
            </a:solidFill>
            <a:round/>
            <a:headEnd/>
            <a:tailEnd/>
          </a:ln>
        </p:spPr>
        <p:txBody>
          <a:bodyPr wrap="none" anchor="ctr"/>
          <a:lstStyle/>
          <a:p>
            <a:endParaRPr lang="tr-TR"/>
          </a:p>
        </p:txBody>
      </p:sp>
      <p:sp>
        <p:nvSpPr>
          <p:cNvPr id="19" name="5 İçerik Yer Tutucusu"/>
          <p:cNvSpPr>
            <a:spLocks noGrp="1"/>
          </p:cNvSpPr>
          <p:nvPr>
            <p:ph sz="half" idx="2"/>
          </p:nvPr>
        </p:nvSpPr>
        <p:spPr>
          <a:xfrm>
            <a:off x="5292080" y="1268760"/>
            <a:ext cx="3779912" cy="4953000"/>
          </a:xfrm>
        </p:spPr>
        <p:txBody>
          <a:bodyPr/>
          <a:lstStyle/>
          <a:p>
            <a:r>
              <a:rPr lang="tr-TR" sz="2200" dirty="0" smtClean="0"/>
              <a:t>Cinsiyet ile mezun olunan lise türü çapraz tablosunda gözlenen ve beklenen değerler birbirine çok yakın</a:t>
            </a:r>
          </a:p>
          <a:p>
            <a:r>
              <a:rPr lang="tr-TR" sz="2200" dirty="0" smtClean="0"/>
              <a:t>Nitekim </a:t>
            </a:r>
            <a:r>
              <a:rPr lang="tr-TR" sz="2200" dirty="0" smtClean="0">
                <a:sym typeface="Symbol" pitchFamily="18" charset="2"/>
              </a:rPr>
              <a:t></a:t>
            </a:r>
            <a:r>
              <a:rPr lang="tr-TR" sz="2200" baseline="30000" dirty="0" smtClean="0"/>
              <a:t>2 </a:t>
            </a:r>
            <a:r>
              <a:rPr lang="tr-TR" sz="2200" dirty="0" smtClean="0"/>
              <a:t>(ki  kare) değeri (0,053) çok küçük ve anlamlı değil (SD=2, </a:t>
            </a:r>
            <a:r>
              <a:rPr lang="tr-TR" sz="2200" i="1" dirty="0" smtClean="0"/>
              <a:t>p</a:t>
            </a:r>
            <a:r>
              <a:rPr lang="tr-TR" sz="2200" dirty="0" smtClean="0"/>
              <a:t> = 0,974)  (Sıklık değeri satır (3) ve sütün (2) sayılarından birer çıkarılıp birbiriyle çarpılarak elde edilir </a:t>
            </a:r>
          </a:p>
          <a:p>
            <a:r>
              <a:rPr lang="tr-TR" sz="2200" dirty="0" smtClean="0"/>
              <a:t>Boş hipotez kabul edilir</a:t>
            </a:r>
          </a:p>
          <a:p>
            <a:endParaRPr lang="tr-TR" sz="2000" dirty="0" smtClean="0"/>
          </a:p>
        </p:txBody>
      </p:sp>
    </p:spTree>
  </p:cSld>
  <p:clrMapOvr>
    <a:masterClrMapping/>
  </p:clrMapOvr>
  <p:transition>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tr-TR" dirty="0" smtClean="0"/>
              <a:t>Yorum</a:t>
            </a:r>
          </a:p>
        </p:txBody>
      </p:sp>
      <p:sp>
        <p:nvSpPr>
          <p:cNvPr id="100355" name="Rectangle 3"/>
          <p:cNvSpPr>
            <a:spLocks noGrp="1" noChangeArrowheads="1"/>
          </p:cNvSpPr>
          <p:nvPr>
            <p:ph type="body" idx="1"/>
          </p:nvPr>
        </p:nvSpPr>
        <p:spPr>
          <a:xfrm>
            <a:off x="457200" y="1219200"/>
            <a:ext cx="8229600" cy="5233988"/>
          </a:xfrm>
        </p:spPr>
        <p:txBody>
          <a:bodyPr/>
          <a:lstStyle/>
          <a:p>
            <a:pPr eaLnBrk="1" hangingPunct="1">
              <a:lnSpc>
                <a:spcPct val="90000"/>
              </a:lnSpc>
            </a:pPr>
            <a:r>
              <a:rPr lang="tr-TR" dirty="0" smtClean="0"/>
              <a:t>APA stiline göre bu bulgu şöyle rapor edilir:</a:t>
            </a:r>
          </a:p>
          <a:p>
            <a:pPr eaLnBrk="1" hangingPunct="1">
              <a:lnSpc>
                <a:spcPct val="90000"/>
              </a:lnSpc>
            </a:pPr>
            <a:endParaRPr lang="tr-TR" dirty="0" smtClean="0"/>
          </a:p>
          <a:p>
            <a:pPr eaLnBrk="1" hangingPunct="1">
              <a:lnSpc>
                <a:spcPct val="90000"/>
              </a:lnSpc>
            </a:pPr>
            <a:r>
              <a:rPr lang="tr-TR" dirty="0" smtClean="0"/>
              <a:t>“Öğrencilerin cinsiyetiyle mezun oldukları lise türü arasında istatistiksel açıdan anlamlı bir ilişki yoktur (</a:t>
            </a:r>
            <a:r>
              <a:rPr lang="tr-TR" dirty="0" smtClean="0">
                <a:sym typeface="Symbol" pitchFamily="18" charset="2"/>
              </a:rPr>
              <a:t></a:t>
            </a:r>
            <a:r>
              <a:rPr lang="tr-TR" baseline="30000" dirty="0" smtClean="0"/>
              <a:t>2</a:t>
            </a:r>
            <a:r>
              <a:rPr lang="tr-TR" baseline="-25000" dirty="0" smtClean="0"/>
              <a:t>(2)</a:t>
            </a:r>
            <a:r>
              <a:rPr lang="tr-TR" dirty="0" smtClean="0"/>
              <a:t>= 0,053, p = 0,974).”</a:t>
            </a:r>
          </a:p>
          <a:p>
            <a:pPr eaLnBrk="1" hangingPunct="1">
              <a:lnSpc>
                <a:spcPct val="90000"/>
              </a:lnSpc>
            </a:pPr>
            <a:endParaRPr lang="tr-TR" sz="2800" dirty="0" smtClean="0"/>
          </a:p>
          <a:p>
            <a:pPr eaLnBrk="1" hangingPunct="1">
              <a:lnSpc>
                <a:spcPct val="90000"/>
              </a:lnSpc>
              <a:buNone/>
            </a:pPr>
            <a:endParaRPr lang="tr-TR" sz="2800" dirty="0" smtClean="0"/>
          </a:p>
        </p:txBody>
      </p:sp>
    </p:spTree>
  </p:cSld>
  <p:clrMapOvr>
    <a:masterClrMapping/>
  </p:clrMapOvr>
  <p:transition>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tr-TR" dirty="0" err="1" smtClean="0"/>
              <a:t>Mann</a:t>
            </a:r>
            <a:r>
              <a:rPr lang="tr-TR" dirty="0" smtClean="0"/>
              <a:t>-</a:t>
            </a:r>
            <a:r>
              <a:rPr lang="tr-TR" dirty="0" err="1" smtClean="0"/>
              <a:t>Whitney</a:t>
            </a:r>
            <a:r>
              <a:rPr lang="tr-TR" dirty="0" smtClean="0"/>
              <a:t> Testi</a:t>
            </a:r>
            <a:endParaRPr lang="en-US" dirty="0" smtClean="0"/>
          </a:p>
        </p:txBody>
      </p:sp>
      <p:sp>
        <p:nvSpPr>
          <p:cNvPr id="101379" name="Rectangle 3"/>
          <p:cNvSpPr>
            <a:spLocks noGrp="1" noChangeArrowheads="1"/>
          </p:cNvSpPr>
          <p:nvPr>
            <p:ph type="body" idx="1"/>
          </p:nvPr>
        </p:nvSpPr>
        <p:spPr>
          <a:xfrm>
            <a:off x="395536" y="980728"/>
            <a:ext cx="8748464" cy="5400600"/>
          </a:xfrm>
        </p:spPr>
        <p:txBody>
          <a:bodyPr/>
          <a:lstStyle/>
          <a:p>
            <a:pPr eaLnBrk="1" hangingPunct="1">
              <a:lnSpc>
                <a:spcPct val="90000"/>
              </a:lnSpc>
            </a:pPr>
            <a:r>
              <a:rPr lang="tr-TR" sz="3000" dirty="0" smtClean="0"/>
              <a:t>Bağımsız örneklem t- testinin parametrik olmayan karşılığıdır. Bağımlı değişkenin sıralı olduğu varsayılır</a:t>
            </a:r>
          </a:p>
          <a:p>
            <a:pPr eaLnBrk="1" hangingPunct="1">
              <a:lnSpc>
                <a:spcPct val="90000"/>
              </a:lnSpc>
            </a:pPr>
            <a:r>
              <a:rPr lang="en-US" sz="3000" dirty="0" smtClean="0"/>
              <a:t>Mann-Whitney test</a:t>
            </a:r>
            <a:r>
              <a:rPr lang="tr-TR" sz="3000" dirty="0" smtClean="0"/>
              <a:t>i bağımsız örneklem t- testine çok benzer</a:t>
            </a:r>
          </a:p>
          <a:p>
            <a:pPr eaLnBrk="1" hangingPunct="1">
              <a:lnSpc>
                <a:spcPct val="80000"/>
              </a:lnSpc>
            </a:pPr>
            <a:r>
              <a:rPr lang="tr-TR" sz="3000" dirty="0" smtClean="0"/>
              <a:t>Araştırma </a:t>
            </a:r>
            <a:r>
              <a:rPr lang="tr-TR" sz="3000" dirty="0" err="1" smtClean="0"/>
              <a:t>denencesi</a:t>
            </a:r>
            <a:r>
              <a:rPr lang="tr-TR" sz="3000" dirty="0" smtClean="0"/>
              <a:t> (H</a:t>
            </a:r>
            <a:r>
              <a:rPr lang="tr-TR" sz="3000" baseline="-25000" dirty="0" smtClean="0"/>
              <a:t>1</a:t>
            </a:r>
            <a:r>
              <a:rPr lang="tr-TR" sz="3000" dirty="0" smtClean="0"/>
              <a:t>): “Erkek ve kız öğrencilerin yazma puanlarının ortalaması birbirinden farklıdır.” </a:t>
            </a:r>
            <a:r>
              <a:rPr lang="en-US" sz="3000" dirty="0" smtClean="0"/>
              <a:t>H</a:t>
            </a:r>
            <a:r>
              <a:rPr lang="tr-TR" sz="3000" baseline="-25000" dirty="0" smtClean="0"/>
              <a:t>1</a:t>
            </a:r>
            <a:r>
              <a:rPr lang="en-US" sz="3000" dirty="0" smtClean="0"/>
              <a:t>: ų</a:t>
            </a:r>
            <a:r>
              <a:rPr lang="tr-TR" sz="3000" dirty="0" smtClean="0"/>
              <a:t> </a:t>
            </a:r>
            <a:r>
              <a:rPr lang="en-US" sz="3000" dirty="0" smtClean="0">
                <a:sym typeface="Symbol" pitchFamily="18" charset="2"/>
              </a:rPr>
              <a:t></a:t>
            </a:r>
            <a:r>
              <a:rPr lang="tr-TR" sz="3000" dirty="0" smtClean="0"/>
              <a:t> </a:t>
            </a:r>
            <a:r>
              <a:rPr lang="en-US" sz="3000" dirty="0" smtClean="0"/>
              <a:t>ų </a:t>
            </a:r>
            <a:r>
              <a:rPr lang="tr-TR" sz="3000" baseline="-25000" dirty="0" smtClean="0"/>
              <a:t>0</a:t>
            </a:r>
            <a:r>
              <a:rPr lang="tr-TR" sz="3000" dirty="0" smtClean="0"/>
              <a:t> (çift kuyruk testi).</a:t>
            </a:r>
          </a:p>
          <a:p>
            <a:pPr eaLnBrk="1" hangingPunct="1">
              <a:lnSpc>
                <a:spcPct val="80000"/>
              </a:lnSpc>
            </a:pPr>
            <a:r>
              <a:rPr lang="tr-TR" sz="3000" dirty="0" smtClean="0"/>
              <a:t>Önce bağımlı değişkenin (yazma puanı) normal dağılıma uygun olup olmadığını </a:t>
            </a:r>
            <a:r>
              <a:rPr lang="tr-TR" sz="3000" dirty="0" err="1" smtClean="0"/>
              <a:t>Kolmogorov</a:t>
            </a:r>
            <a:r>
              <a:rPr lang="tr-TR" sz="3000" dirty="0" smtClean="0"/>
              <a:t>-</a:t>
            </a:r>
            <a:r>
              <a:rPr lang="tr-TR" sz="3000" dirty="0" err="1" smtClean="0"/>
              <a:t>Smirnov</a:t>
            </a:r>
            <a:r>
              <a:rPr lang="tr-TR" sz="3000" dirty="0" smtClean="0"/>
              <a:t> (K-S) testi ile test edelim</a:t>
            </a:r>
          </a:p>
          <a:p>
            <a:pPr eaLnBrk="1" hangingPunct="1">
              <a:lnSpc>
                <a:spcPct val="80000"/>
              </a:lnSpc>
            </a:pPr>
            <a:endParaRPr lang="tr-TR" sz="2800" dirty="0" smtClean="0"/>
          </a:p>
          <a:p>
            <a:pPr eaLnBrk="1" hangingPunct="1">
              <a:lnSpc>
                <a:spcPct val="80000"/>
              </a:lnSpc>
            </a:pPr>
            <a:endParaRPr lang="en-US" dirty="0" smtClean="0"/>
          </a:p>
          <a:p>
            <a:pPr eaLnBrk="1" hangingPunct="1">
              <a:lnSpc>
                <a:spcPct val="90000"/>
              </a:lnSpc>
            </a:pPr>
            <a:endParaRPr lang="en-US" dirty="0" smtClean="0"/>
          </a:p>
        </p:txBody>
      </p:sp>
    </p:spTree>
  </p:cSld>
  <p:clrMapOvr>
    <a:masterClrMapping/>
  </p:clrMapOvr>
  <p:transition>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14400"/>
          </a:xfrm>
        </p:spPr>
        <p:txBody>
          <a:bodyPr/>
          <a:lstStyle/>
          <a:p>
            <a:r>
              <a:rPr lang="tr-TR" sz="3600" dirty="0" smtClean="0"/>
              <a:t>Önce </a:t>
            </a:r>
            <a:r>
              <a:rPr lang="tr-TR" sz="3600" dirty="0" err="1" smtClean="0"/>
              <a:t>Kolmogorov</a:t>
            </a:r>
            <a:r>
              <a:rPr lang="tr-TR" sz="3600" dirty="0" smtClean="0"/>
              <a:t>-</a:t>
            </a:r>
            <a:r>
              <a:rPr lang="tr-TR" sz="3600" dirty="0" err="1" smtClean="0"/>
              <a:t>Smirnov</a:t>
            </a:r>
            <a:r>
              <a:rPr lang="tr-TR" sz="3600" dirty="0" smtClean="0"/>
              <a:t> Normallik Testi</a:t>
            </a:r>
            <a:endParaRPr lang="tr-TR" sz="3600" dirty="0"/>
          </a:p>
        </p:txBody>
      </p:sp>
      <p:sp>
        <p:nvSpPr>
          <p:cNvPr id="3" name="2 İçerik Yer Tutucusu"/>
          <p:cNvSpPr>
            <a:spLocks noGrp="1"/>
          </p:cNvSpPr>
          <p:nvPr>
            <p:ph idx="1"/>
          </p:nvPr>
        </p:nvSpPr>
        <p:spPr>
          <a:xfrm>
            <a:off x="395536" y="980728"/>
            <a:ext cx="8568952" cy="4953000"/>
          </a:xfrm>
        </p:spPr>
        <p:txBody>
          <a:bodyPr/>
          <a:lstStyle/>
          <a:p>
            <a:pPr eaLnBrk="1" hangingPunct="1"/>
            <a:r>
              <a:rPr lang="tr-TR" sz="2800" dirty="0" smtClean="0"/>
              <a:t>Mönüden:</a:t>
            </a:r>
          </a:p>
          <a:p>
            <a:pPr eaLnBrk="1" hangingPunct="1"/>
            <a:r>
              <a:rPr lang="en-US" sz="2800" dirty="0" smtClean="0"/>
              <a:t>Analyze -&gt; </a:t>
            </a:r>
            <a:r>
              <a:rPr lang="tr-TR" sz="2800" dirty="0" err="1" smtClean="0"/>
              <a:t>Descriptive</a:t>
            </a:r>
            <a:r>
              <a:rPr lang="tr-TR" sz="2800" dirty="0" smtClean="0"/>
              <a:t> </a:t>
            </a:r>
            <a:r>
              <a:rPr lang="tr-TR" sz="2800" dirty="0" err="1" smtClean="0"/>
              <a:t>Statistics</a:t>
            </a:r>
            <a:r>
              <a:rPr lang="en-US" sz="2800" dirty="0" smtClean="0"/>
              <a:t>-&gt; </a:t>
            </a:r>
            <a:r>
              <a:rPr lang="tr-TR" sz="2800" dirty="0" err="1" smtClean="0"/>
              <a:t>Explore’u</a:t>
            </a:r>
            <a:r>
              <a:rPr lang="tr-TR" sz="2800" dirty="0" smtClean="0"/>
              <a:t> seçin</a:t>
            </a:r>
          </a:p>
          <a:p>
            <a:pPr eaLnBrk="1" hangingPunct="1"/>
            <a:r>
              <a:rPr lang="tr-TR" sz="2800" dirty="0" smtClean="0"/>
              <a:t>Bağımlı değişkene yazma puanını atayın</a:t>
            </a:r>
          </a:p>
          <a:p>
            <a:pPr eaLnBrk="1" hangingPunct="1"/>
            <a:r>
              <a:rPr lang="tr-TR" sz="2800" dirty="0" smtClean="0"/>
              <a:t>Bağımsız değişkene (</a:t>
            </a:r>
            <a:r>
              <a:rPr lang="tr-TR" sz="2800" dirty="0" err="1" smtClean="0"/>
              <a:t>Factor</a:t>
            </a:r>
            <a:r>
              <a:rPr lang="tr-TR" sz="2800" dirty="0" smtClean="0"/>
              <a:t> </a:t>
            </a:r>
            <a:r>
              <a:rPr lang="tr-TR" sz="2800" dirty="0" err="1" smtClean="0"/>
              <a:t>List</a:t>
            </a:r>
            <a:r>
              <a:rPr lang="tr-TR" sz="2800" dirty="0" smtClean="0"/>
              <a:t>) Cinsiyeti atayın</a:t>
            </a:r>
          </a:p>
          <a:p>
            <a:pPr eaLnBrk="1" hangingPunct="1"/>
            <a:r>
              <a:rPr lang="tr-TR" sz="2800" dirty="0" err="1" smtClean="0"/>
              <a:t>Both</a:t>
            </a:r>
            <a:r>
              <a:rPr lang="tr-TR" sz="2800" dirty="0" smtClean="0"/>
              <a:t> seçeneği işaretli (İstatistikler ve Grafik için)</a:t>
            </a:r>
          </a:p>
          <a:p>
            <a:pPr eaLnBrk="1" hangingPunct="1"/>
            <a:r>
              <a:rPr lang="tr-TR" sz="2800" dirty="0" err="1" smtClean="0"/>
              <a:t>Statistics</a:t>
            </a:r>
            <a:r>
              <a:rPr lang="tr-TR" sz="2800" dirty="0" smtClean="0"/>
              <a:t> sekmesinde </a:t>
            </a:r>
            <a:r>
              <a:rPr lang="tr-TR" sz="2800" dirty="0" err="1" smtClean="0"/>
              <a:t>Descriptives’in</a:t>
            </a:r>
            <a:r>
              <a:rPr lang="tr-TR" sz="2800" dirty="0" smtClean="0"/>
              <a:t> ve %95 güven aralığı seçili (değiştirilebilir)</a:t>
            </a:r>
          </a:p>
          <a:p>
            <a:pPr eaLnBrk="1" hangingPunct="1"/>
            <a:r>
              <a:rPr lang="tr-TR" sz="2800" dirty="0" err="1" smtClean="0"/>
              <a:t>Plots</a:t>
            </a:r>
            <a:r>
              <a:rPr lang="tr-TR" sz="2800" dirty="0" smtClean="0"/>
              <a:t> (grafik) sekmesinden </a:t>
            </a:r>
            <a:r>
              <a:rPr lang="tr-TR" sz="2800" dirty="0" err="1" smtClean="0"/>
              <a:t>Normality</a:t>
            </a:r>
            <a:r>
              <a:rPr lang="tr-TR" sz="2800" dirty="0" smtClean="0"/>
              <a:t> </a:t>
            </a:r>
            <a:r>
              <a:rPr lang="tr-TR" sz="2800" dirty="0" err="1" smtClean="0"/>
              <a:t>plots</a:t>
            </a:r>
            <a:r>
              <a:rPr lang="tr-TR" sz="2800" dirty="0" smtClean="0"/>
              <a:t> </a:t>
            </a:r>
            <a:r>
              <a:rPr lang="tr-TR" sz="2800" dirty="0" err="1" smtClean="0"/>
              <a:t>with</a:t>
            </a:r>
            <a:r>
              <a:rPr lang="tr-TR" sz="2800" dirty="0" smtClean="0"/>
              <a:t> test seçeneğini işaretleyin</a:t>
            </a:r>
          </a:p>
          <a:p>
            <a:pPr eaLnBrk="1" hangingPunct="1"/>
            <a:r>
              <a:rPr lang="tr-TR" sz="2800" dirty="0" err="1" smtClean="0"/>
              <a:t>OK’e</a:t>
            </a:r>
            <a:r>
              <a:rPr lang="tr-TR" sz="2800" dirty="0" smtClean="0"/>
              <a:t> tıklayın</a:t>
            </a:r>
            <a:endParaRPr lang="en-US" sz="2800" dirty="0" smtClean="0"/>
          </a:p>
          <a:p>
            <a:endParaRPr lang="tr-TR" sz="2400" dirty="0"/>
          </a:p>
        </p:txBody>
      </p:sp>
    </p:spTree>
  </p:cSld>
  <p:clrMapOvr>
    <a:masterClrMapping/>
  </p:clrMapOvr>
  <p:transition>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K-S Normallik Testi Sonucu</a:t>
            </a:r>
            <a:endParaRPr lang="tr-TR" dirty="0"/>
          </a:p>
        </p:txBody>
      </p:sp>
      <p:sp>
        <p:nvSpPr>
          <p:cNvPr id="3" name="2 İçerik Yer Tutucusu"/>
          <p:cNvSpPr>
            <a:spLocks noGrp="1"/>
          </p:cNvSpPr>
          <p:nvPr>
            <p:ph idx="1"/>
          </p:nvPr>
        </p:nvSpPr>
        <p:spPr>
          <a:xfrm>
            <a:off x="457200" y="3140968"/>
            <a:ext cx="8229600" cy="3031232"/>
          </a:xfrm>
        </p:spPr>
        <p:txBody>
          <a:bodyPr/>
          <a:lstStyle/>
          <a:p>
            <a:r>
              <a:rPr lang="tr-TR" sz="2800" dirty="0" smtClean="0"/>
              <a:t>K-S testine göre hem erkeklerin hem de kızların yazma notları </a:t>
            </a:r>
            <a:r>
              <a:rPr lang="tr-TR" sz="2800" dirty="0" err="1" smtClean="0"/>
              <a:t>Sig</a:t>
            </a:r>
            <a:r>
              <a:rPr lang="tr-TR" sz="2800" dirty="0" smtClean="0"/>
              <a:t>. değerleri 0,05’in altında olduğu için normal dağılım koşulunu yerine getirmiyor</a:t>
            </a:r>
          </a:p>
          <a:p>
            <a:r>
              <a:rPr lang="tr-TR" sz="2800" dirty="0" err="1" smtClean="0"/>
              <a:t>Shapiro</a:t>
            </a:r>
            <a:r>
              <a:rPr lang="tr-TR" sz="2800" dirty="0" smtClean="0"/>
              <a:t>-</a:t>
            </a:r>
            <a:r>
              <a:rPr lang="tr-TR" sz="2800" dirty="0" err="1" smtClean="0"/>
              <a:t>Wilk</a:t>
            </a:r>
            <a:r>
              <a:rPr lang="tr-TR" sz="2800" dirty="0" smtClean="0"/>
              <a:t> testi de K-S benzeri bir normallik testi (bu test de benzer sonuç vermiş) </a:t>
            </a:r>
          </a:p>
        </p:txBody>
      </p:sp>
      <p:pic>
        <p:nvPicPr>
          <p:cNvPr id="455682" name="Picture 2"/>
          <p:cNvPicPr>
            <a:picLocks noChangeAspect="1" noChangeArrowheads="1"/>
          </p:cNvPicPr>
          <p:nvPr/>
        </p:nvPicPr>
        <p:blipFill>
          <a:blip r:embed="rId3" cstate="print"/>
          <a:srcRect/>
          <a:stretch>
            <a:fillRect/>
          </a:stretch>
        </p:blipFill>
        <p:spPr bwMode="auto">
          <a:xfrm>
            <a:off x="395536" y="980728"/>
            <a:ext cx="7920880" cy="2001666"/>
          </a:xfrm>
          <a:prstGeom prst="rect">
            <a:avLst/>
          </a:prstGeom>
          <a:noFill/>
          <a:ln w="9525">
            <a:noFill/>
            <a:miter lim="800000"/>
            <a:headEnd/>
            <a:tailEnd/>
          </a:ln>
        </p:spPr>
      </p:pic>
      <p:sp>
        <p:nvSpPr>
          <p:cNvPr id="6" name="Oval 5"/>
          <p:cNvSpPr>
            <a:spLocks noChangeArrowheads="1"/>
          </p:cNvSpPr>
          <p:nvPr/>
        </p:nvSpPr>
        <p:spPr bwMode="auto">
          <a:xfrm>
            <a:off x="5508104" y="1052736"/>
            <a:ext cx="3312368" cy="711696"/>
          </a:xfrm>
          <a:prstGeom prst="ellipse">
            <a:avLst/>
          </a:prstGeom>
          <a:noFill/>
          <a:ln w="28575">
            <a:solidFill>
              <a:srgbClr val="FF3300"/>
            </a:solidFill>
            <a:round/>
            <a:headEnd/>
            <a:tailEnd/>
          </a:ln>
        </p:spPr>
        <p:txBody>
          <a:bodyPr wrap="none" anchor="ctr"/>
          <a:lstStyle/>
          <a:p>
            <a:endParaRPr lang="tr-TR"/>
          </a:p>
        </p:txBody>
      </p:sp>
      <p:sp>
        <p:nvSpPr>
          <p:cNvPr id="7" name="Oval 5"/>
          <p:cNvSpPr>
            <a:spLocks noChangeArrowheads="1"/>
          </p:cNvSpPr>
          <p:nvPr/>
        </p:nvSpPr>
        <p:spPr bwMode="auto">
          <a:xfrm>
            <a:off x="2483768" y="1988840"/>
            <a:ext cx="1152128" cy="711696"/>
          </a:xfrm>
          <a:prstGeom prst="ellipse">
            <a:avLst/>
          </a:prstGeom>
          <a:noFill/>
          <a:ln w="28575">
            <a:solidFill>
              <a:srgbClr val="FF3300"/>
            </a:solidFill>
            <a:round/>
            <a:headEnd/>
            <a:tailEnd/>
          </a:ln>
        </p:spPr>
        <p:txBody>
          <a:bodyPr wrap="none" anchor="ctr"/>
          <a:lstStyle/>
          <a:p>
            <a:endParaRPr lang="tr-TR"/>
          </a:p>
        </p:txBody>
      </p:sp>
      <p:sp>
        <p:nvSpPr>
          <p:cNvPr id="8" name="Oval 5"/>
          <p:cNvSpPr>
            <a:spLocks noChangeArrowheads="1"/>
          </p:cNvSpPr>
          <p:nvPr/>
        </p:nvSpPr>
        <p:spPr bwMode="auto">
          <a:xfrm>
            <a:off x="4499992" y="1988840"/>
            <a:ext cx="1152128" cy="711696"/>
          </a:xfrm>
          <a:prstGeom prst="ellipse">
            <a:avLst/>
          </a:prstGeom>
          <a:noFill/>
          <a:ln w="28575">
            <a:solidFill>
              <a:srgbClr val="FF3300"/>
            </a:solidFill>
            <a:round/>
            <a:headEnd/>
            <a:tailEnd/>
          </a:ln>
        </p:spPr>
        <p:txBody>
          <a:bodyPr wrap="none" anchor="ctr"/>
          <a:lstStyle/>
          <a:p>
            <a:endParaRPr lang="tr-TR"/>
          </a:p>
        </p:txBody>
      </p:sp>
    </p:spTree>
  </p:cSld>
  <p:clrMapOvr>
    <a:masterClrMapping/>
  </p:clrMapOvr>
  <p:transition>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K-S Testi Sonucunu Rapor Etme</a:t>
            </a:r>
            <a:endParaRPr lang="tr-TR" dirty="0"/>
          </a:p>
        </p:txBody>
      </p:sp>
      <p:sp>
        <p:nvSpPr>
          <p:cNvPr id="3" name="2 İçerik Yer Tutucusu"/>
          <p:cNvSpPr>
            <a:spLocks noGrp="1"/>
          </p:cNvSpPr>
          <p:nvPr>
            <p:ph idx="1"/>
          </p:nvPr>
        </p:nvSpPr>
        <p:spPr>
          <a:xfrm>
            <a:off x="323528" y="1268760"/>
            <a:ext cx="8280920" cy="4953000"/>
          </a:xfrm>
        </p:spPr>
        <p:txBody>
          <a:bodyPr/>
          <a:lstStyle/>
          <a:p>
            <a:r>
              <a:rPr lang="tr-TR" sz="2800" dirty="0" smtClean="0"/>
              <a:t>K-S testi sonucu </a:t>
            </a:r>
            <a:r>
              <a:rPr lang="tr-TR" sz="2800" i="1" dirty="0" smtClean="0"/>
              <a:t>D</a:t>
            </a:r>
            <a:r>
              <a:rPr lang="tr-TR" sz="2800" dirty="0" smtClean="0"/>
              <a:t> ile gösterilir ve APA stiline göre şöyle rapor edilir:</a:t>
            </a:r>
          </a:p>
          <a:p>
            <a:r>
              <a:rPr lang="tr-TR" sz="2800" dirty="0" smtClean="0"/>
              <a:t>“Hem erkeklerin (</a:t>
            </a:r>
            <a:r>
              <a:rPr lang="tr-TR" sz="2800" i="1" dirty="0" smtClean="0"/>
              <a:t>D</a:t>
            </a:r>
            <a:r>
              <a:rPr lang="tr-TR" sz="2800" dirty="0" smtClean="0"/>
              <a:t>(91)=0,124, </a:t>
            </a:r>
            <a:r>
              <a:rPr lang="tr-TR" sz="2800" i="1" dirty="0" smtClean="0"/>
              <a:t>p</a:t>
            </a:r>
            <a:r>
              <a:rPr lang="tr-TR" sz="2800" dirty="0" smtClean="0"/>
              <a:t>=0,001) hem de kızların (</a:t>
            </a:r>
            <a:r>
              <a:rPr lang="tr-TR" sz="2800" i="1" dirty="0" smtClean="0"/>
              <a:t>D</a:t>
            </a:r>
            <a:r>
              <a:rPr lang="tr-TR" sz="2800" dirty="0" smtClean="0"/>
              <a:t>(109)=0,139, </a:t>
            </a:r>
            <a:r>
              <a:rPr lang="tr-TR" sz="2800" i="1" dirty="0" smtClean="0"/>
              <a:t>p</a:t>
            </a:r>
            <a:r>
              <a:rPr lang="tr-TR" sz="2800" dirty="0" smtClean="0"/>
              <a:t>=0,000) yazma notları normal dağılıma uygun değildir”</a:t>
            </a:r>
          </a:p>
          <a:p>
            <a:r>
              <a:rPr lang="tr-TR" sz="2800" dirty="0" smtClean="0"/>
              <a:t>Bu durumda verilere parametrik olmayan test uygulanır</a:t>
            </a:r>
          </a:p>
          <a:p>
            <a:r>
              <a:rPr lang="tr-TR" sz="2800" dirty="0" smtClean="0"/>
              <a:t>Daha önce niçin parametrik test uyguladığımız sorusunun yanıtı testin sonunda</a:t>
            </a:r>
          </a:p>
          <a:p>
            <a:endParaRPr lang="tr-TR" sz="2800" dirty="0"/>
          </a:p>
        </p:txBody>
      </p:sp>
    </p:spTree>
  </p:cSld>
  <p:clrMapOvr>
    <a:masterClrMapping/>
  </p:clrMapOvr>
  <p:transition>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790575" y="0"/>
            <a:ext cx="8353425" cy="914400"/>
          </a:xfrm>
        </p:spPr>
        <p:txBody>
          <a:bodyPr/>
          <a:lstStyle/>
          <a:p>
            <a:pPr eaLnBrk="1" hangingPunct="1"/>
            <a:r>
              <a:rPr lang="tr-TR" dirty="0" err="1" smtClean="0"/>
              <a:t>Mann</a:t>
            </a:r>
            <a:r>
              <a:rPr lang="tr-TR" dirty="0" smtClean="0"/>
              <a:t>-</a:t>
            </a:r>
            <a:r>
              <a:rPr lang="tr-TR" dirty="0" err="1" smtClean="0"/>
              <a:t>Whitney</a:t>
            </a:r>
            <a:r>
              <a:rPr lang="tr-TR" dirty="0" smtClean="0"/>
              <a:t> Testi - PASW</a:t>
            </a:r>
            <a:endParaRPr lang="en-US" dirty="0" smtClean="0"/>
          </a:p>
        </p:txBody>
      </p:sp>
      <p:sp>
        <p:nvSpPr>
          <p:cNvPr id="103427" name="Rectangle 3"/>
          <p:cNvSpPr>
            <a:spLocks noGrp="1" noChangeArrowheads="1"/>
          </p:cNvSpPr>
          <p:nvPr>
            <p:ph type="body" idx="1"/>
          </p:nvPr>
        </p:nvSpPr>
        <p:spPr/>
        <p:txBody>
          <a:bodyPr/>
          <a:lstStyle/>
          <a:p>
            <a:pPr eaLnBrk="1" hangingPunct="1"/>
            <a:r>
              <a:rPr lang="tr-TR" sz="2800" dirty="0" smtClean="0"/>
              <a:t>Mönüden:</a:t>
            </a:r>
          </a:p>
          <a:p>
            <a:pPr eaLnBrk="1" hangingPunct="1"/>
            <a:r>
              <a:rPr lang="en-US" sz="2800" dirty="0" smtClean="0"/>
              <a:t>Analyze -&gt; Nonparametric </a:t>
            </a:r>
            <a:r>
              <a:rPr lang="tr-TR" sz="2800" dirty="0" smtClean="0"/>
              <a:t>Tests</a:t>
            </a:r>
            <a:r>
              <a:rPr lang="en-US" sz="2800" dirty="0" smtClean="0"/>
              <a:t>-&gt; </a:t>
            </a:r>
            <a:r>
              <a:rPr lang="tr-TR" sz="2800" dirty="0" smtClean="0"/>
              <a:t>Legacy Dialogs -&gt; </a:t>
            </a:r>
            <a:r>
              <a:rPr lang="en-US" sz="2800" dirty="0" smtClean="0"/>
              <a:t>2 </a:t>
            </a:r>
            <a:r>
              <a:rPr lang="tr-TR" sz="2800" dirty="0" smtClean="0"/>
              <a:t>I</a:t>
            </a:r>
            <a:r>
              <a:rPr lang="en-US" sz="2800" dirty="0" err="1" smtClean="0"/>
              <a:t>ndependent</a:t>
            </a:r>
            <a:r>
              <a:rPr lang="en-US" sz="2800" dirty="0" smtClean="0"/>
              <a:t> </a:t>
            </a:r>
            <a:r>
              <a:rPr lang="tr-TR" sz="2800" dirty="0" smtClean="0"/>
              <a:t>S</a:t>
            </a:r>
            <a:r>
              <a:rPr lang="en-US" sz="2800" dirty="0" smtClean="0"/>
              <a:t>ample</a:t>
            </a:r>
            <a:r>
              <a:rPr lang="tr-TR" sz="2800" dirty="0" err="1" smtClean="0"/>
              <a:t>s’i</a:t>
            </a:r>
            <a:r>
              <a:rPr lang="tr-TR" sz="2800" dirty="0" smtClean="0"/>
              <a:t> seçin</a:t>
            </a:r>
          </a:p>
          <a:p>
            <a:pPr eaLnBrk="1" hangingPunct="1"/>
            <a:r>
              <a:rPr lang="tr-TR" sz="2800" dirty="0" smtClean="0"/>
              <a:t>Test değişkeni olarak yazma puanını seçin. </a:t>
            </a:r>
          </a:p>
          <a:p>
            <a:pPr eaLnBrk="1" hangingPunct="1"/>
            <a:r>
              <a:rPr lang="tr-TR" sz="2800" dirty="0" smtClean="0"/>
              <a:t>Grup değişkeni olarak cinsiyeti seçin</a:t>
            </a:r>
          </a:p>
          <a:p>
            <a:pPr eaLnBrk="1" hangingPunct="1"/>
            <a:r>
              <a:rPr lang="tr-TR" sz="2800" dirty="0" smtClean="0"/>
              <a:t>Grupları 0 (kadın) ve 1 (erkek) olarak tanımlayın</a:t>
            </a:r>
          </a:p>
          <a:p>
            <a:pPr eaLnBrk="1" hangingPunct="1"/>
            <a:r>
              <a:rPr lang="tr-TR" sz="2800" dirty="0" err="1" smtClean="0"/>
              <a:t>Mann</a:t>
            </a:r>
            <a:r>
              <a:rPr lang="tr-TR" sz="2800" dirty="0" smtClean="0"/>
              <a:t>-</a:t>
            </a:r>
            <a:r>
              <a:rPr lang="tr-TR" sz="2800" dirty="0" err="1" smtClean="0"/>
              <a:t>Whitney</a:t>
            </a:r>
            <a:r>
              <a:rPr lang="tr-TR" sz="2800" dirty="0" smtClean="0"/>
              <a:t> U testini işaretleyin</a:t>
            </a:r>
          </a:p>
          <a:p>
            <a:pPr eaLnBrk="1" hangingPunct="1"/>
            <a:r>
              <a:rPr lang="tr-TR" sz="2800" dirty="0" err="1" smtClean="0"/>
              <a:t>Options</a:t>
            </a:r>
            <a:r>
              <a:rPr lang="tr-TR" sz="2800" dirty="0" smtClean="0"/>
              <a:t> sekmesinden </a:t>
            </a:r>
            <a:r>
              <a:rPr lang="tr-TR" sz="2800" dirty="0" err="1" smtClean="0"/>
              <a:t>Descriptives’i</a:t>
            </a:r>
            <a:r>
              <a:rPr lang="tr-TR" sz="2800" dirty="0" smtClean="0"/>
              <a:t> işaretleyin</a:t>
            </a:r>
          </a:p>
          <a:p>
            <a:pPr eaLnBrk="1" hangingPunct="1"/>
            <a:r>
              <a:rPr lang="tr-TR" sz="2800" dirty="0" err="1" smtClean="0"/>
              <a:t>OK’e</a:t>
            </a:r>
            <a:r>
              <a:rPr lang="tr-TR" sz="2800" dirty="0" smtClean="0"/>
              <a:t> tıklayın</a:t>
            </a:r>
            <a:endParaRPr lang="en-US" sz="2800" dirty="0" smtClean="0"/>
          </a:p>
        </p:txBody>
      </p:sp>
    </p:spTree>
  </p:cSld>
  <p:clrMapOvr>
    <a:masterClrMapping/>
  </p:clrMapOvr>
  <p:transition>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tr-TR" dirty="0" err="1" smtClean="0"/>
              <a:t>Mann</a:t>
            </a:r>
            <a:r>
              <a:rPr lang="tr-TR" dirty="0" smtClean="0"/>
              <a:t>-</a:t>
            </a:r>
            <a:r>
              <a:rPr lang="tr-TR" dirty="0" err="1" smtClean="0"/>
              <a:t>Whitney</a:t>
            </a:r>
            <a:r>
              <a:rPr lang="tr-TR" dirty="0" smtClean="0"/>
              <a:t> Testi Sonucu</a:t>
            </a:r>
            <a:endParaRPr lang="en-US" dirty="0" smtClean="0"/>
          </a:p>
        </p:txBody>
      </p:sp>
      <p:pic>
        <p:nvPicPr>
          <p:cNvPr id="104451" name="Picture 3"/>
          <p:cNvPicPr>
            <a:picLocks noGrp="1" noChangeAspect="1" noChangeArrowheads="1"/>
          </p:cNvPicPr>
          <p:nvPr>
            <p:ph sz="half" idx="1"/>
          </p:nvPr>
        </p:nvPicPr>
        <p:blipFill>
          <a:blip r:embed="rId3" cstate="print"/>
          <a:srcRect/>
          <a:stretch>
            <a:fillRect/>
          </a:stretch>
        </p:blipFill>
        <p:spPr>
          <a:xfrm>
            <a:off x="179512" y="980728"/>
            <a:ext cx="7684660" cy="2592288"/>
          </a:xfrm>
          <a:noFill/>
        </p:spPr>
      </p:pic>
      <p:pic>
        <p:nvPicPr>
          <p:cNvPr id="104452" name="Picture 4"/>
          <p:cNvPicPr>
            <a:picLocks noGrp="1" noChangeAspect="1" noChangeArrowheads="1"/>
          </p:cNvPicPr>
          <p:nvPr>
            <p:ph sz="half" idx="2"/>
          </p:nvPr>
        </p:nvPicPr>
        <p:blipFill>
          <a:blip r:embed="rId4" cstate="print"/>
          <a:srcRect/>
          <a:stretch>
            <a:fillRect/>
          </a:stretch>
        </p:blipFill>
        <p:spPr>
          <a:xfrm>
            <a:off x="1403649" y="3675267"/>
            <a:ext cx="5383826" cy="2778069"/>
          </a:xfrm>
          <a:noFill/>
        </p:spPr>
      </p:pic>
      <p:sp>
        <p:nvSpPr>
          <p:cNvPr id="5" name="Oval 5"/>
          <p:cNvSpPr>
            <a:spLocks noChangeArrowheads="1"/>
          </p:cNvSpPr>
          <p:nvPr/>
        </p:nvSpPr>
        <p:spPr bwMode="auto">
          <a:xfrm>
            <a:off x="4355976" y="2060848"/>
            <a:ext cx="1584176" cy="1143744"/>
          </a:xfrm>
          <a:prstGeom prst="ellipse">
            <a:avLst/>
          </a:prstGeom>
          <a:noFill/>
          <a:ln w="28575">
            <a:solidFill>
              <a:srgbClr val="FF3300"/>
            </a:solidFill>
            <a:round/>
            <a:headEnd/>
            <a:tailEnd/>
          </a:ln>
        </p:spPr>
        <p:txBody>
          <a:bodyPr wrap="none" anchor="ctr"/>
          <a:lstStyle/>
          <a:p>
            <a:endParaRPr lang="tr-TR"/>
          </a:p>
        </p:txBody>
      </p:sp>
      <p:sp>
        <p:nvSpPr>
          <p:cNvPr id="6" name="Oval 5"/>
          <p:cNvSpPr>
            <a:spLocks noChangeArrowheads="1"/>
          </p:cNvSpPr>
          <p:nvPr/>
        </p:nvSpPr>
        <p:spPr bwMode="auto">
          <a:xfrm>
            <a:off x="4572000" y="4149080"/>
            <a:ext cx="1944216" cy="711696"/>
          </a:xfrm>
          <a:prstGeom prst="ellipse">
            <a:avLst/>
          </a:prstGeom>
          <a:noFill/>
          <a:ln w="28575">
            <a:solidFill>
              <a:srgbClr val="FF3300"/>
            </a:solidFill>
            <a:round/>
            <a:headEnd/>
            <a:tailEnd/>
          </a:ln>
        </p:spPr>
        <p:txBody>
          <a:bodyPr wrap="none" anchor="ctr"/>
          <a:lstStyle/>
          <a:p>
            <a:endParaRPr lang="tr-TR"/>
          </a:p>
        </p:txBody>
      </p:sp>
    </p:spTree>
  </p:cSld>
  <p:clrMapOvr>
    <a:masterClrMapping/>
  </p:clrMapOvr>
  <p:transition>
    <p:cover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tr-TR" dirty="0" smtClean="0"/>
              <a:t>Tabloların Yorumu</a:t>
            </a:r>
          </a:p>
        </p:txBody>
      </p:sp>
      <p:sp>
        <p:nvSpPr>
          <p:cNvPr id="105475" name="Rectangle 3"/>
          <p:cNvSpPr>
            <a:spLocks noGrp="1" noChangeArrowheads="1"/>
          </p:cNvSpPr>
          <p:nvPr>
            <p:ph type="body" idx="1"/>
          </p:nvPr>
        </p:nvSpPr>
        <p:spPr>
          <a:xfrm>
            <a:off x="323528" y="980728"/>
            <a:ext cx="8686800" cy="4953000"/>
          </a:xfrm>
        </p:spPr>
        <p:txBody>
          <a:bodyPr/>
          <a:lstStyle/>
          <a:p>
            <a:pPr eaLnBrk="1" hangingPunct="1">
              <a:lnSpc>
                <a:spcPct val="80000"/>
              </a:lnSpc>
            </a:pPr>
            <a:r>
              <a:rPr lang="tr-TR" sz="2100" dirty="0" err="1" smtClean="0"/>
              <a:t>Mann</a:t>
            </a:r>
            <a:r>
              <a:rPr lang="tr-TR" sz="2100" dirty="0" smtClean="0"/>
              <a:t>-</a:t>
            </a:r>
            <a:r>
              <a:rPr lang="tr-TR" sz="2100" dirty="0" err="1" smtClean="0"/>
              <a:t>Whitney</a:t>
            </a:r>
            <a:r>
              <a:rPr lang="tr-TR" sz="2100" dirty="0" smtClean="0"/>
              <a:t> U testinde bütün öğrencilerin yazma puanları en düşük puandan en yüksek puana doğru sıralanır</a:t>
            </a:r>
          </a:p>
          <a:p>
            <a:pPr eaLnBrk="1" hangingPunct="1">
              <a:lnSpc>
                <a:spcPct val="80000"/>
              </a:lnSpc>
            </a:pPr>
            <a:r>
              <a:rPr lang="tr-TR" sz="2100" dirty="0" smtClean="0"/>
              <a:t>Erkek ve kız öğrencilere ait puanların sıraları ayrı ayrı toplanıp ortalaması alınır</a:t>
            </a:r>
          </a:p>
          <a:p>
            <a:pPr eaLnBrk="1" hangingPunct="1">
              <a:lnSpc>
                <a:spcPct val="80000"/>
              </a:lnSpc>
            </a:pPr>
            <a:r>
              <a:rPr lang="tr-TR" sz="2100" dirty="0" smtClean="0"/>
              <a:t>Erkeklerin aldığı notların sıralama ortalaması 85,63, kızlarınki 112,92</a:t>
            </a:r>
          </a:p>
          <a:p>
            <a:pPr eaLnBrk="1" hangingPunct="1">
              <a:lnSpc>
                <a:spcPct val="80000"/>
              </a:lnSpc>
            </a:pPr>
            <a:r>
              <a:rPr lang="tr-TR" sz="2100" dirty="0" smtClean="0"/>
              <a:t>Yani kızlar daha yüksek puan almışlar -ki puan sıralamalarının ortalaması erkeklerinkinden daha yüksek ve aradaki fark istatistiksel açıdan anlamlı (</a:t>
            </a:r>
            <a:r>
              <a:rPr lang="tr-TR" sz="2100" i="1" dirty="0" smtClean="0"/>
              <a:t>z</a:t>
            </a:r>
            <a:r>
              <a:rPr lang="tr-TR" sz="2100" dirty="0" smtClean="0"/>
              <a:t> = -3,329, </a:t>
            </a:r>
            <a:r>
              <a:rPr lang="tr-TR" sz="2100" i="1" dirty="0" smtClean="0"/>
              <a:t>p</a:t>
            </a:r>
            <a:r>
              <a:rPr lang="tr-TR" sz="2100" dirty="0" smtClean="0"/>
              <a:t> = 0,001).</a:t>
            </a:r>
          </a:p>
          <a:p>
            <a:pPr eaLnBrk="1" hangingPunct="1">
              <a:lnSpc>
                <a:spcPct val="80000"/>
              </a:lnSpc>
            </a:pPr>
            <a:r>
              <a:rPr lang="tr-TR" sz="2100" dirty="0" err="1" smtClean="0"/>
              <a:t>Mann</a:t>
            </a:r>
            <a:r>
              <a:rPr lang="tr-TR" sz="2100" dirty="0" smtClean="0"/>
              <a:t>-</a:t>
            </a:r>
            <a:r>
              <a:rPr lang="tr-TR" sz="2100" dirty="0" err="1" smtClean="0"/>
              <a:t>Whitney</a:t>
            </a:r>
            <a:r>
              <a:rPr lang="tr-TR" sz="2100" dirty="0" smtClean="0"/>
              <a:t>  </a:t>
            </a:r>
            <a:r>
              <a:rPr lang="tr-TR" sz="2100" i="1" dirty="0" smtClean="0"/>
              <a:t>U</a:t>
            </a:r>
            <a:r>
              <a:rPr lang="tr-TR" sz="2100" dirty="0" smtClean="0"/>
              <a:t> testi </a:t>
            </a:r>
            <a:r>
              <a:rPr lang="tr-TR" sz="2100" i="1" dirty="0" smtClean="0"/>
              <a:t>z</a:t>
            </a:r>
            <a:r>
              <a:rPr lang="tr-TR" sz="2100" dirty="0" smtClean="0"/>
              <a:t> dağılımını (SND) kullanıyor. Örneklem büyüklüğü arttıkça sonuçlar daha güvenilir </a:t>
            </a:r>
          </a:p>
          <a:p>
            <a:pPr eaLnBrk="1" hangingPunct="1">
              <a:lnSpc>
                <a:spcPct val="80000"/>
              </a:lnSpc>
            </a:pPr>
            <a:r>
              <a:rPr lang="tr-TR" sz="2100" i="1" dirty="0" smtClean="0"/>
              <a:t>z</a:t>
            </a:r>
            <a:r>
              <a:rPr lang="tr-TR" sz="2100" dirty="0" smtClean="0"/>
              <a:t> değeri (-3,329) erkeklerin aldıkları puanların sıralarının ortalamasının 3 standart sapma altında olduğunu gösteriyor</a:t>
            </a:r>
          </a:p>
          <a:p>
            <a:pPr eaLnBrk="1" hangingPunct="1">
              <a:lnSpc>
                <a:spcPct val="80000"/>
              </a:lnSpc>
            </a:pPr>
            <a:r>
              <a:rPr lang="tr-TR" sz="2100" dirty="0" smtClean="0"/>
              <a:t>Yani erkeklerin puanı istatistiksel açıdan anlamlı derecede kızlarınkinden farklı</a:t>
            </a:r>
          </a:p>
          <a:p>
            <a:pPr eaLnBrk="1" hangingPunct="1">
              <a:lnSpc>
                <a:spcPct val="80000"/>
              </a:lnSpc>
            </a:pPr>
            <a:r>
              <a:rPr lang="tr-TR" sz="2100" dirty="0" smtClean="0"/>
              <a:t>Kız ve erkeklerin notları arasında gerçekte fark olmayıp da erkeklerin bu puanı şans eseri alma olasılıkları binde birden az (yani çok düşük)</a:t>
            </a:r>
          </a:p>
          <a:p>
            <a:pPr eaLnBrk="1" hangingPunct="1">
              <a:lnSpc>
                <a:spcPct val="80000"/>
              </a:lnSpc>
            </a:pPr>
            <a:r>
              <a:rPr lang="tr-TR" sz="2100" dirty="0" smtClean="0"/>
              <a:t>Böylece boş hipotez reddedilir</a:t>
            </a:r>
          </a:p>
        </p:txBody>
      </p:sp>
    </p:spTree>
  </p:cSld>
  <p:clrMapOvr>
    <a:masterClrMapping/>
  </p:clrMapOvr>
  <p:transition>
    <p:cover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Boxplot</a:t>
            </a:r>
            <a:endParaRPr lang="tr-TR" dirty="0"/>
          </a:p>
        </p:txBody>
      </p:sp>
      <p:sp>
        <p:nvSpPr>
          <p:cNvPr id="3" name="2 İçerik Yer Tutucusu"/>
          <p:cNvSpPr>
            <a:spLocks noGrp="1"/>
          </p:cNvSpPr>
          <p:nvPr>
            <p:ph idx="1"/>
          </p:nvPr>
        </p:nvSpPr>
        <p:spPr>
          <a:xfrm>
            <a:off x="4716016" y="908720"/>
            <a:ext cx="4427984" cy="4953000"/>
          </a:xfrm>
        </p:spPr>
        <p:txBody>
          <a:bodyPr/>
          <a:lstStyle/>
          <a:p>
            <a:r>
              <a:rPr lang="tr-TR" sz="2400" dirty="0" smtClean="0"/>
              <a:t>Grafik karşılaştırma yapmak amacıyla erkek ve kızların sıralanmış notlarının ortancalarını vermektedir </a:t>
            </a:r>
          </a:p>
          <a:p>
            <a:r>
              <a:rPr lang="tr-TR" sz="2400" dirty="0" err="1" smtClean="0"/>
              <a:t>Mann</a:t>
            </a:r>
            <a:r>
              <a:rPr lang="tr-TR" sz="2400" dirty="0" smtClean="0"/>
              <a:t>-</a:t>
            </a:r>
            <a:r>
              <a:rPr lang="tr-TR" sz="2400" dirty="0" err="1" smtClean="0"/>
              <a:t>Whitney</a:t>
            </a:r>
            <a:r>
              <a:rPr lang="tr-TR" sz="2400" dirty="0" smtClean="0"/>
              <a:t> U testi ortalamalar arasındaki farkı değil de sıra farkını ölçtüğü için grafikteki kutucuğun ortasındaki değerler ortancadır</a:t>
            </a:r>
          </a:p>
          <a:p>
            <a:r>
              <a:rPr lang="tr-TR" sz="2400" dirty="0" smtClean="0"/>
              <a:t>Erkek ve kızların notlarının ortancaları ile  %95 güven aralıkları birbirinden farklıdır</a:t>
            </a:r>
          </a:p>
          <a:p>
            <a:endParaRPr lang="tr-TR" sz="2400" dirty="0"/>
          </a:p>
        </p:txBody>
      </p:sp>
      <p:pic>
        <p:nvPicPr>
          <p:cNvPr id="456706" name="Picture 2"/>
          <p:cNvPicPr>
            <a:picLocks noChangeAspect="1" noChangeArrowheads="1"/>
          </p:cNvPicPr>
          <p:nvPr/>
        </p:nvPicPr>
        <p:blipFill>
          <a:blip r:embed="rId3" cstate="print"/>
          <a:srcRect/>
          <a:stretch>
            <a:fillRect/>
          </a:stretch>
        </p:blipFill>
        <p:spPr bwMode="auto">
          <a:xfrm>
            <a:off x="179512" y="980728"/>
            <a:ext cx="4536504" cy="4536504"/>
          </a:xfrm>
          <a:prstGeom prst="rect">
            <a:avLst/>
          </a:prstGeom>
          <a:noFill/>
          <a:ln w="9525">
            <a:noFill/>
            <a:miter lim="800000"/>
            <a:headEnd/>
            <a:tailEnd/>
          </a:ln>
        </p:spPr>
      </p:pic>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0"/>
            <a:ext cx="8892480" cy="914400"/>
          </a:xfrm>
        </p:spPr>
        <p:txBody>
          <a:bodyPr/>
          <a:lstStyle/>
          <a:p>
            <a:r>
              <a:rPr lang="tr-TR" dirty="0" smtClean="0"/>
              <a:t>Parametrik Olmayan Testler</a:t>
            </a:r>
            <a:endParaRPr lang="tr-TR" dirty="0"/>
          </a:p>
        </p:txBody>
      </p:sp>
      <p:sp>
        <p:nvSpPr>
          <p:cNvPr id="3" name="2 İçerik Yer Tutucusu"/>
          <p:cNvSpPr>
            <a:spLocks noGrp="1"/>
          </p:cNvSpPr>
          <p:nvPr>
            <p:ph idx="1"/>
          </p:nvPr>
        </p:nvSpPr>
        <p:spPr>
          <a:xfrm>
            <a:off x="0" y="1052736"/>
            <a:ext cx="6660232" cy="5184576"/>
          </a:xfrm>
        </p:spPr>
        <p:txBody>
          <a:bodyPr/>
          <a:lstStyle/>
          <a:p>
            <a:r>
              <a:rPr lang="tr-TR" sz="2800" dirty="0" smtClean="0"/>
              <a:t>Verilerin normal dağılmış olması gerekmiyor</a:t>
            </a:r>
          </a:p>
          <a:p>
            <a:r>
              <a:rPr lang="tr-TR" sz="2800" dirty="0" smtClean="0"/>
              <a:t>Veriler sınıflama ya da sıralama ölçme düzeyinde toplanmış olacak</a:t>
            </a:r>
          </a:p>
          <a:p>
            <a:r>
              <a:rPr lang="tr-TR" sz="2800" dirty="0" smtClean="0"/>
              <a:t>Ya da eşit aralıklı / oranlı veriler sıralandıktan sonra test yapılacak</a:t>
            </a:r>
          </a:p>
          <a:p>
            <a:r>
              <a:rPr lang="tr-TR" sz="2800" dirty="0" smtClean="0"/>
              <a:t>Parametrik testlerden daha az güçlü</a:t>
            </a:r>
          </a:p>
          <a:p>
            <a:r>
              <a:rPr lang="tr-TR" sz="2800" dirty="0" smtClean="0"/>
              <a:t>Tür 2 hatası yapma olasılığı daha yüksek (gerçekte gruplar arasında fark varken fark olmadığını kabul etme olasılığı daha yüksek)</a:t>
            </a:r>
          </a:p>
        </p:txBody>
      </p:sp>
      <p:pic>
        <p:nvPicPr>
          <p:cNvPr id="6" name="Picture 9" descr="race1"/>
          <p:cNvPicPr>
            <a:picLocks noChangeAspect="1" noChangeArrowheads="1"/>
          </p:cNvPicPr>
          <p:nvPr/>
        </p:nvPicPr>
        <p:blipFill>
          <a:blip r:embed="rId3" cstate="print"/>
          <a:srcRect/>
          <a:stretch>
            <a:fillRect/>
          </a:stretch>
        </p:blipFill>
        <p:spPr bwMode="auto">
          <a:xfrm>
            <a:off x="7493375" y="1844824"/>
            <a:ext cx="1650625" cy="792088"/>
          </a:xfrm>
          <a:prstGeom prst="rect">
            <a:avLst/>
          </a:prstGeom>
          <a:noFill/>
          <a:ln>
            <a:miter lim="800000"/>
            <a:headEnd/>
            <a:tailEnd/>
          </a:ln>
        </p:spPr>
      </p:pic>
      <p:pic>
        <p:nvPicPr>
          <p:cNvPr id="7" name="Picture 7" descr="BoynGirl1"/>
          <p:cNvPicPr>
            <a:picLocks noChangeAspect="1" noChangeArrowheads="1"/>
          </p:cNvPicPr>
          <p:nvPr/>
        </p:nvPicPr>
        <p:blipFill>
          <a:blip r:embed="rId4" cstate="print"/>
          <a:srcRect/>
          <a:stretch>
            <a:fillRect/>
          </a:stretch>
        </p:blipFill>
        <p:spPr bwMode="auto">
          <a:xfrm>
            <a:off x="6012160" y="980728"/>
            <a:ext cx="1403350" cy="1080120"/>
          </a:xfrm>
          <a:prstGeom prst="rect">
            <a:avLst/>
          </a:prstGeom>
          <a:noFill/>
          <a:ln>
            <a:miter lim="800000"/>
            <a:headEnd/>
            <a:tailEnd/>
          </a:ln>
        </p:spPr>
      </p:pic>
    </p:spTree>
  </p:cSld>
  <p:clrMapOvr>
    <a:masterClrMapping/>
  </p:clrMapOvr>
  <p:transition>
    <p:cover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Etki Büyüklüğü</a:t>
            </a:r>
            <a:endParaRPr lang="tr-TR" dirty="0"/>
          </a:p>
        </p:txBody>
      </p:sp>
      <p:sp>
        <p:nvSpPr>
          <p:cNvPr id="3" name="2 İçerik Yer Tutucusu"/>
          <p:cNvSpPr>
            <a:spLocks noGrp="1"/>
          </p:cNvSpPr>
          <p:nvPr>
            <p:ph idx="1"/>
          </p:nvPr>
        </p:nvSpPr>
        <p:spPr>
          <a:xfrm>
            <a:off x="457200" y="1219200"/>
            <a:ext cx="8435280" cy="4953000"/>
          </a:xfrm>
        </p:spPr>
        <p:txBody>
          <a:bodyPr/>
          <a:lstStyle/>
          <a:p>
            <a:r>
              <a:rPr lang="tr-TR" i="1" dirty="0" smtClean="0"/>
              <a:t>z</a:t>
            </a:r>
            <a:r>
              <a:rPr lang="tr-TR" dirty="0" smtClean="0"/>
              <a:t> değeri için etki büyüklüğü </a:t>
            </a:r>
            <a:r>
              <a:rPr lang="tr-TR" i="1" dirty="0" smtClean="0"/>
              <a:t>r</a:t>
            </a:r>
            <a:r>
              <a:rPr lang="tr-TR" dirty="0" smtClean="0"/>
              <a:t> = </a:t>
            </a:r>
            <a:r>
              <a:rPr lang="tr-TR" i="1" dirty="0" smtClean="0"/>
              <a:t>Z / √N</a:t>
            </a:r>
            <a:r>
              <a:rPr lang="tr-TR" dirty="0" smtClean="0"/>
              <a:t> formülüyle bulunur (</a:t>
            </a:r>
            <a:r>
              <a:rPr lang="tr-TR" i="1" dirty="0" smtClean="0"/>
              <a:t>r</a:t>
            </a:r>
            <a:r>
              <a:rPr lang="tr-TR" dirty="0" smtClean="0"/>
              <a:t>= -3,329 / √200 = -0,23)</a:t>
            </a:r>
          </a:p>
          <a:p>
            <a:r>
              <a:rPr lang="tr-TR" i="1" dirty="0" smtClean="0"/>
              <a:t>r</a:t>
            </a:r>
            <a:r>
              <a:rPr lang="tr-TR" dirty="0" smtClean="0"/>
              <a:t> = -0,23 etki büyüklüğü erkeklerle kızların notları arasında çok büyük fark olmadığını gösteriyor</a:t>
            </a:r>
          </a:p>
          <a:p>
            <a:pPr>
              <a:buNone/>
            </a:pPr>
            <a:endParaRPr lang="tr-TR" sz="2800" dirty="0" smtClean="0"/>
          </a:p>
          <a:p>
            <a:pPr>
              <a:buNone/>
            </a:pPr>
            <a:endParaRPr lang="tr-TR" sz="2800" dirty="0"/>
          </a:p>
        </p:txBody>
      </p:sp>
    </p:spTree>
  </p:cSld>
  <p:clrMapOvr>
    <a:masterClrMapping/>
  </p:clrMapOvr>
  <p:transition>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14400"/>
          </a:xfrm>
        </p:spPr>
        <p:txBody>
          <a:bodyPr/>
          <a:lstStyle/>
          <a:p>
            <a:r>
              <a:rPr lang="tr-TR" sz="3600" dirty="0" err="1" smtClean="0"/>
              <a:t>Mann</a:t>
            </a:r>
            <a:r>
              <a:rPr lang="tr-TR" sz="3600" dirty="0" smtClean="0"/>
              <a:t>-</a:t>
            </a:r>
            <a:r>
              <a:rPr lang="tr-TR" sz="3600" dirty="0" err="1" smtClean="0"/>
              <a:t>Whitney</a:t>
            </a:r>
            <a:r>
              <a:rPr lang="tr-TR" sz="3600" dirty="0" smtClean="0"/>
              <a:t> Testi Sonucunu Rapor Etme</a:t>
            </a:r>
            <a:endParaRPr lang="tr-TR" sz="3600" dirty="0"/>
          </a:p>
        </p:txBody>
      </p:sp>
      <p:sp>
        <p:nvSpPr>
          <p:cNvPr id="3" name="2 İçerik Yer Tutucusu"/>
          <p:cNvSpPr>
            <a:spLocks noGrp="1"/>
          </p:cNvSpPr>
          <p:nvPr>
            <p:ph idx="1"/>
          </p:nvPr>
        </p:nvSpPr>
        <p:spPr/>
        <p:txBody>
          <a:bodyPr/>
          <a:lstStyle/>
          <a:p>
            <a:r>
              <a:rPr lang="tr-TR" dirty="0" err="1" smtClean="0"/>
              <a:t>Mann</a:t>
            </a:r>
            <a:r>
              <a:rPr lang="tr-TR" dirty="0" smtClean="0"/>
              <a:t>-</a:t>
            </a:r>
            <a:r>
              <a:rPr lang="tr-TR" dirty="0" err="1" smtClean="0"/>
              <a:t>Whitney</a:t>
            </a:r>
            <a:r>
              <a:rPr lang="tr-TR" dirty="0" smtClean="0"/>
              <a:t> U testi sonucu APA stiline göre şöyle rapor edilir:</a:t>
            </a:r>
          </a:p>
          <a:p>
            <a:r>
              <a:rPr lang="tr-TR" dirty="0" smtClean="0"/>
              <a:t>“</a:t>
            </a:r>
            <a:r>
              <a:rPr lang="tr-TR" dirty="0" err="1" smtClean="0"/>
              <a:t>Mann</a:t>
            </a:r>
            <a:r>
              <a:rPr lang="tr-TR" dirty="0" smtClean="0"/>
              <a:t>-</a:t>
            </a:r>
            <a:r>
              <a:rPr lang="tr-TR" dirty="0" err="1" smtClean="0"/>
              <a:t>Whitney</a:t>
            </a:r>
            <a:r>
              <a:rPr lang="tr-TR" dirty="0" smtClean="0"/>
              <a:t> </a:t>
            </a:r>
            <a:r>
              <a:rPr lang="tr-TR" i="1" dirty="0" smtClean="0"/>
              <a:t>U</a:t>
            </a:r>
            <a:r>
              <a:rPr lang="tr-TR" dirty="0" smtClean="0"/>
              <a:t> testi sonucuna göre erkeklerle kızların yazma notları arasında anlamlı bir fark vardır (</a:t>
            </a:r>
            <a:r>
              <a:rPr lang="tr-TR" i="1" dirty="0" smtClean="0"/>
              <a:t>U</a:t>
            </a:r>
            <a:r>
              <a:rPr lang="tr-TR" dirty="0" smtClean="0"/>
              <a:t> = 3606,000 </a:t>
            </a:r>
            <a:r>
              <a:rPr lang="tr-TR" i="1" dirty="0" smtClean="0"/>
              <a:t>p</a:t>
            </a:r>
            <a:r>
              <a:rPr lang="tr-TR" dirty="0" smtClean="0"/>
              <a:t>=0,001, </a:t>
            </a:r>
            <a:r>
              <a:rPr lang="tr-TR" i="1" dirty="0" smtClean="0"/>
              <a:t>z</a:t>
            </a:r>
            <a:r>
              <a:rPr lang="tr-TR" dirty="0" smtClean="0"/>
              <a:t>=-3,329, </a:t>
            </a:r>
            <a:r>
              <a:rPr lang="tr-TR" i="1" dirty="0" smtClean="0"/>
              <a:t>r</a:t>
            </a:r>
            <a:r>
              <a:rPr lang="tr-TR" dirty="0" smtClean="0"/>
              <a:t>=-0,23).” </a:t>
            </a:r>
          </a:p>
          <a:p>
            <a:endParaRPr lang="tr-TR" dirty="0" smtClean="0"/>
          </a:p>
          <a:p>
            <a:endParaRPr lang="tr-TR" dirty="0" smtClean="0"/>
          </a:p>
          <a:p>
            <a:endParaRPr lang="tr-TR" dirty="0"/>
          </a:p>
        </p:txBody>
      </p:sp>
    </p:spTree>
  </p:cSld>
  <p:clrMapOvr>
    <a:masterClrMapping/>
  </p:clrMapOvr>
  <p:transition>
    <p:cover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0"/>
            <a:ext cx="8964488" cy="914400"/>
          </a:xfrm>
        </p:spPr>
        <p:txBody>
          <a:bodyPr/>
          <a:lstStyle/>
          <a:p>
            <a:r>
              <a:rPr lang="tr-TR" sz="3400" dirty="0" smtClean="0"/>
              <a:t>Neden Daha Önce Parametrik Olmayan Test Kullanmadık? I</a:t>
            </a:r>
            <a:endParaRPr lang="tr-TR" sz="3400" dirty="0"/>
          </a:p>
        </p:txBody>
      </p:sp>
      <p:sp>
        <p:nvSpPr>
          <p:cNvPr id="3" name="2 İçerik Yer Tutucusu"/>
          <p:cNvSpPr>
            <a:spLocks noGrp="1"/>
          </p:cNvSpPr>
          <p:nvPr>
            <p:ph idx="1"/>
          </p:nvPr>
        </p:nvSpPr>
        <p:spPr>
          <a:xfrm>
            <a:off x="467544" y="1196752"/>
            <a:ext cx="7920880" cy="4953000"/>
          </a:xfrm>
        </p:spPr>
        <p:txBody>
          <a:bodyPr/>
          <a:lstStyle/>
          <a:p>
            <a:pPr eaLnBrk="1" hangingPunct="1">
              <a:lnSpc>
                <a:spcPct val="80000"/>
              </a:lnSpc>
            </a:pPr>
            <a:r>
              <a:rPr lang="tr-TR" sz="2400" dirty="0" smtClean="0"/>
              <a:t>Bu veriler için hem parametrik hem de parametrik olmayan testlerde erkek ve kızların yazma puanları arasındaki fark anlamlı çıktı </a:t>
            </a:r>
          </a:p>
          <a:p>
            <a:pPr lvl="1" eaLnBrk="1" hangingPunct="1">
              <a:lnSpc>
                <a:spcPct val="80000"/>
              </a:lnSpc>
            </a:pPr>
            <a:r>
              <a:rPr lang="tr-TR" sz="2000" dirty="0" err="1" smtClean="0"/>
              <a:t>Mann</a:t>
            </a:r>
            <a:r>
              <a:rPr lang="tr-TR" sz="2000" dirty="0" smtClean="0"/>
              <a:t>-</a:t>
            </a:r>
            <a:r>
              <a:rPr lang="tr-TR" sz="2000" dirty="0" err="1" smtClean="0"/>
              <a:t>Whitney</a:t>
            </a:r>
            <a:r>
              <a:rPr lang="tr-TR" sz="2000" dirty="0" smtClean="0"/>
              <a:t> </a:t>
            </a:r>
            <a:r>
              <a:rPr lang="tr-TR" sz="2000" i="1" dirty="0" smtClean="0"/>
              <a:t>U</a:t>
            </a:r>
            <a:r>
              <a:rPr lang="tr-TR" sz="2000" dirty="0" smtClean="0"/>
              <a:t> test sonucu: </a:t>
            </a:r>
            <a:r>
              <a:rPr lang="tr-TR" sz="2000" i="1" dirty="0" smtClean="0"/>
              <a:t>U</a:t>
            </a:r>
            <a:r>
              <a:rPr lang="tr-TR" sz="2000" dirty="0" smtClean="0"/>
              <a:t> = 3606, </a:t>
            </a:r>
            <a:r>
              <a:rPr lang="tr-TR" sz="2000" b="1" i="1" dirty="0" smtClean="0"/>
              <a:t>p</a:t>
            </a:r>
            <a:r>
              <a:rPr lang="tr-TR" sz="2000" b="1" dirty="0" smtClean="0"/>
              <a:t>=0,001</a:t>
            </a:r>
            <a:r>
              <a:rPr lang="tr-TR" sz="2000" dirty="0" smtClean="0"/>
              <a:t>, </a:t>
            </a:r>
            <a:r>
              <a:rPr lang="tr-TR" sz="2000" i="1" dirty="0" smtClean="0"/>
              <a:t>z</a:t>
            </a:r>
            <a:r>
              <a:rPr lang="tr-TR" sz="2000" dirty="0" smtClean="0"/>
              <a:t>=-3,329, </a:t>
            </a:r>
            <a:r>
              <a:rPr lang="tr-TR" sz="2000" i="1" dirty="0" smtClean="0"/>
              <a:t>r</a:t>
            </a:r>
            <a:r>
              <a:rPr lang="tr-TR" sz="2000" dirty="0" smtClean="0"/>
              <a:t>=-0,23.</a:t>
            </a:r>
          </a:p>
          <a:p>
            <a:pPr lvl="1" eaLnBrk="1" hangingPunct="1">
              <a:lnSpc>
                <a:spcPct val="80000"/>
              </a:lnSpc>
            </a:pPr>
            <a:r>
              <a:rPr lang="tr-TR" sz="2000" dirty="0" smtClean="0"/>
              <a:t>Bağımsız örneklem t-testi sonucu: </a:t>
            </a:r>
            <a:r>
              <a:rPr lang="tr-TR" sz="2000" i="1" dirty="0" smtClean="0"/>
              <a:t>t</a:t>
            </a:r>
            <a:r>
              <a:rPr lang="tr-TR" sz="2000" dirty="0" smtClean="0"/>
              <a:t> = -3,66, </a:t>
            </a:r>
            <a:r>
              <a:rPr lang="tr-TR" sz="2000" i="1" dirty="0" smtClean="0"/>
              <a:t>SD</a:t>
            </a:r>
            <a:r>
              <a:rPr lang="tr-TR" sz="2000" dirty="0" smtClean="0"/>
              <a:t> = 169,7, </a:t>
            </a:r>
            <a:r>
              <a:rPr lang="tr-TR" sz="2000" b="1" i="1" dirty="0" smtClean="0"/>
              <a:t>p</a:t>
            </a:r>
            <a:r>
              <a:rPr lang="tr-TR" sz="2000" b="1" dirty="0" smtClean="0"/>
              <a:t> = 0,000, </a:t>
            </a:r>
            <a:r>
              <a:rPr lang="tr-TR" sz="2000" i="1" dirty="0" smtClean="0"/>
              <a:t>r</a:t>
            </a:r>
            <a:r>
              <a:rPr lang="tr-TR" sz="2000" dirty="0" smtClean="0"/>
              <a:t>=0,27.</a:t>
            </a:r>
          </a:p>
          <a:p>
            <a:pPr eaLnBrk="1" hangingPunct="1">
              <a:lnSpc>
                <a:spcPct val="80000"/>
              </a:lnSpc>
            </a:pPr>
            <a:r>
              <a:rPr lang="tr-TR" sz="2400" dirty="0" smtClean="0"/>
              <a:t>Peki, yazma puanları normal dağılmamasına karşın neden aynı veriler için daha önce parametrik test kullandık?</a:t>
            </a:r>
          </a:p>
          <a:p>
            <a:pPr eaLnBrk="1" hangingPunct="1">
              <a:lnSpc>
                <a:spcPct val="80000"/>
              </a:lnSpc>
            </a:pPr>
            <a:r>
              <a:rPr lang="tr-TR" sz="2400" dirty="0" smtClean="0"/>
              <a:t>Parametrik testler daha güçlüdür</a:t>
            </a:r>
          </a:p>
          <a:p>
            <a:pPr eaLnBrk="1" hangingPunct="1">
              <a:lnSpc>
                <a:spcPct val="80000"/>
              </a:lnSpc>
            </a:pPr>
            <a:r>
              <a:rPr lang="tr-TR" sz="2400" dirty="0" smtClean="0"/>
              <a:t>Parametrik testlerde Tür 2 hatası (gerçekte gruplar arasında fark varken fark olmadığını kabul etme olasılığı) yapma olasılığı daha düşüktür</a:t>
            </a:r>
          </a:p>
        </p:txBody>
      </p:sp>
    </p:spTree>
  </p:cSld>
  <p:clrMapOvr>
    <a:masterClrMapping/>
  </p:clrMapOvr>
  <p:transition>
    <p:cover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0"/>
            <a:ext cx="8712968" cy="914400"/>
          </a:xfrm>
        </p:spPr>
        <p:txBody>
          <a:bodyPr/>
          <a:lstStyle/>
          <a:p>
            <a:r>
              <a:rPr lang="tr-TR" sz="3400" dirty="0" smtClean="0"/>
              <a:t>Neden Daha Önce Parametrik Olmayan Test Kullanmadık? II</a:t>
            </a:r>
            <a:endParaRPr lang="tr-TR" sz="3400" dirty="0"/>
          </a:p>
        </p:txBody>
      </p:sp>
      <p:sp>
        <p:nvSpPr>
          <p:cNvPr id="3" name="2 İçerik Yer Tutucusu"/>
          <p:cNvSpPr>
            <a:spLocks noGrp="1"/>
          </p:cNvSpPr>
          <p:nvPr>
            <p:ph idx="1"/>
          </p:nvPr>
        </p:nvSpPr>
        <p:spPr>
          <a:xfrm>
            <a:off x="179512" y="1219200"/>
            <a:ext cx="8784976" cy="4953000"/>
          </a:xfrm>
        </p:spPr>
        <p:txBody>
          <a:bodyPr/>
          <a:lstStyle/>
          <a:p>
            <a:pPr eaLnBrk="1" hangingPunct="1">
              <a:lnSpc>
                <a:spcPct val="80000"/>
              </a:lnSpc>
            </a:pPr>
            <a:r>
              <a:rPr lang="tr-TR" sz="2400" dirty="0" smtClean="0"/>
              <a:t>İki testin </a:t>
            </a:r>
            <a:r>
              <a:rPr lang="tr-TR" sz="2400" i="1" dirty="0" smtClean="0"/>
              <a:t>p</a:t>
            </a:r>
            <a:r>
              <a:rPr lang="tr-TR" sz="2400" dirty="0" smtClean="0"/>
              <a:t> değerlerini karşılaştırın (</a:t>
            </a:r>
            <a:r>
              <a:rPr lang="tr-TR" sz="2400" i="1" dirty="0" smtClean="0"/>
              <a:t>U</a:t>
            </a:r>
            <a:r>
              <a:rPr lang="tr-TR" sz="2400" dirty="0" smtClean="0"/>
              <a:t> testi için </a:t>
            </a:r>
            <a:r>
              <a:rPr lang="tr-TR" sz="2400" i="1" dirty="0" smtClean="0"/>
              <a:t>p</a:t>
            </a:r>
            <a:r>
              <a:rPr lang="tr-TR" sz="2400" dirty="0" smtClean="0"/>
              <a:t>=0,001, </a:t>
            </a:r>
            <a:r>
              <a:rPr lang="tr-TR" sz="2400" i="1" dirty="0" smtClean="0"/>
              <a:t>t</a:t>
            </a:r>
            <a:r>
              <a:rPr lang="tr-TR" sz="2400" dirty="0" smtClean="0"/>
              <a:t>-testi için </a:t>
            </a:r>
            <a:r>
              <a:rPr lang="tr-TR" sz="2400" i="1" dirty="0" smtClean="0"/>
              <a:t>p</a:t>
            </a:r>
            <a:r>
              <a:rPr lang="tr-TR" sz="2400" dirty="0" smtClean="0"/>
              <a:t>=0,000) </a:t>
            </a:r>
          </a:p>
          <a:p>
            <a:r>
              <a:rPr lang="tr-TR" sz="2400" dirty="0" smtClean="0"/>
              <a:t>Bu veriler için </a:t>
            </a:r>
            <a:r>
              <a:rPr lang="tr-TR" sz="2400" dirty="0" err="1" smtClean="0"/>
              <a:t>farketmedi</a:t>
            </a:r>
            <a:r>
              <a:rPr lang="tr-TR" sz="2400" dirty="0" smtClean="0"/>
              <a:t>, iki test de iki grup arasındaki farkı yakaladı</a:t>
            </a:r>
          </a:p>
          <a:p>
            <a:r>
              <a:rPr lang="tr-TR" sz="2400" dirty="0" smtClean="0"/>
              <a:t>Ama sınır değere (0,05) yakın başka testlerde parametrik test sonucunda iki grup arasındaki puan farkı anlamlı, parametrik olmayanda anlamsız çıkabilir ve ilkinde boş hipotez reddedilir, ikincisinde kabul edilirdi</a:t>
            </a:r>
          </a:p>
          <a:p>
            <a:r>
              <a:rPr lang="tr-TR" sz="2400" dirty="0" smtClean="0"/>
              <a:t>Parametrik testlerin iki grup arasındaki farkı </a:t>
            </a:r>
            <a:r>
              <a:rPr lang="tr-TR" sz="2400" dirty="0" err="1" smtClean="0"/>
              <a:t>farketme</a:t>
            </a:r>
            <a:r>
              <a:rPr lang="tr-TR" sz="2400" dirty="0" smtClean="0"/>
              <a:t> gücü parametrik olmayanlarınkinden daha yüksektir</a:t>
            </a:r>
          </a:p>
          <a:p>
            <a:r>
              <a:rPr lang="tr-TR" sz="2400" dirty="0" smtClean="0"/>
              <a:t>Bu nedenle veriler normal dağılıma uygun ve aralıklı oranlı ölçüm düzeyinde toplandıysa parametrik testler kullanılmalı</a:t>
            </a:r>
          </a:p>
          <a:p>
            <a:endParaRPr lang="tr-TR" sz="1400" dirty="0" smtClean="0"/>
          </a:p>
        </p:txBody>
      </p:sp>
    </p:spTree>
  </p:cSld>
  <p:clrMapOvr>
    <a:masterClrMapping/>
  </p:clrMapOvr>
  <p:transition>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0" y="0"/>
            <a:ext cx="9144000" cy="914400"/>
          </a:xfrm>
        </p:spPr>
        <p:txBody>
          <a:bodyPr/>
          <a:lstStyle/>
          <a:p>
            <a:pPr eaLnBrk="1" hangingPunct="1"/>
            <a:r>
              <a:rPr lang="tr-TR" dirty="0" err="1" smtClean="0"/>
              <a:t>Wilcoxon</a:t>
            </a:r>
            <a:r>
              <a:rPr lang="tr-TR" dirty="0" smtClean="0"/>
              <a:t> İşaretli Sıralar Toplamı Testi</a:t>
            </a:r>
            <a:endParaRPr lang="en-US" dirty="0" smtClean="0"/>
          </a:p>
        </p:txBody>
      </p:sp>
      <p:sp>
        <p:nvSpPr>
          <p:cNvPr id="106499" name="Rectangle 3"/>
          <p:cNvSpPr>
            <a:spLocks noGrp="1" noChangeArrowheads="1"/>
          </p:cNvSpPr>
          <p:nvPr>
            <p:ph type="body" idx="1"/>
          </p:nvPr>
        </p:nvSpPr>
        <p:spPr>
          <a:xfrm>
            <a:off x="179512" y="980728"/>
            <a:ext cx="8640960" cy="4953000"/>
          </a:xfrm>
        </p:spPr>
        <p:txBody>
          <a:bodyPr/>
          <a:lstStyle/>
          <a:p>
            <a:pPr eaLnBrk="1" hangingPunct="1"/>
            <a:r>
              <a:rPr lang="tr-TR" sz="2400" dirty="0" smtClean="0"/>
              <a:t>Bağımlı (eşli) örneklem </a:t>
            </a:r>
            <a:r>
              <a:rPr lang="tr-TR" sz="2400" i="1" dirty="0" smtClean="0"/>
              <a:t>t</a:t>
            </a:r>
            <a:r>
              <a:rPr lang="tr-TR" sz="2400" dirty="0" smtClean="0"/>
              <a:t>- testinin parametrik olmayan karşılığıdır. </a:t>
            </a:r>
          </a:p>
          <a:p>
            <a:pPr eaLnBrk="1" hangingPunct="1"/>
            <a:r>
              <a:rPr lang="tr-TR" sz="2400" dirty="0" smtClean="0"/>
              <a:t>İki değişkene ait verilerin normal dağılması gerekmez. </a:t>
            </a:r>
          </a:p>
          <a:p>
            <a:pPr eaLnBrk="1" hangingPunct="1"/>
            <a:r>
              <a:rPr lang="tr-TR" sz="2400" dirty="0" smtClean="0"/>
              <a:t>Veriler sıralama ölçme düzeyinde toplanmış olmalı ya da aralıklı/oranlı veriler sıralama verisine çevrilmelidir (çevirme işlemini test seçildiğinde PASW yapıyor)</a:t>
            </a:r>
          </a:p>
          <a:p>
            <a:pPr eaLnBrk="1" hangingPunct="1"/>
            <a:r>
              <a:rPr lang="tr-TR" sz="2400" dirty="0" smtClean="0"/>
              <a:t>Okuma ve yazma puanlarının normal dağılmadığını daha önce K-S testiyle test ettiğimize göre, aynı örneği kullanarak öğrencilerin okuma ve yazma puanları arasında fark olup olmadığını test edelim.</a:t>
            </a:r>
          </a:p>
          <a:p>
            <a:pPr eaLnBrk="1" hangingPunct="1"/>
            <a:r>
              <a:rPr lang="tr-TR" sz="2400" dirty="0" smtClean="0"/>
              <a:t>Araştırma </a:t>
            </a:r>
            <a:r>
              <a:rPr lang="tr-TR" sz="2400" dirty="0" err="1" smtClean="0"/>
              <a:t>denencesi</a:t>
            </a:r>
            <a:r>
              <a:rPr lang="tr-TR" sz="2400" dirty="0" smtClean="0"/>
              <a:t> (H</a:t>
            </a:r>
            <a:r>
              <a:rPr lang="tr-TR" sz="2400" baseline="-25000" dirty="0" smtClean="0"/>
              <a:t>1</a:t>
            </a:r>
            <a:r>
              <a:rPr lang="tr-TR" sz="2400" dirty="0" smtClean="0"/>
              <a:t>): “Öğrencilerin okuma ve yazma puanları birbirinden farklıdır.”</a:t>
            </a:r>
            <a:r>
              <a:rPr lang="en-US" sz="2400" dirty="0" smtClean="0"/>
              <a:t> </a:t>
            </a:r>
            <a:r>
              <a:rPr lang="tr-TR" sz="2400" dirty="0" smtClean="0"/>
              <a:t>(çift kuyruk testi).</a:t>
            </a:r>
          </a:p>
        </p:txBody>
      </p:sp>
    </p:spTree>
  </p:cSld>
  <p:clrMapOvr>
    <a:masterClrMapping/>
  </p:clrMapOvr>
  <p:transition>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0" y="0"/>
            <a:ext cx="9468544" cy="914400"/>
          </a:xfrm>
        </p:spPr>
        <p:txBody>
          <a:bodyPr/>
          <a:lstStyle/>
          <a:p>
            <a:pPr eaLnBrk="1" hangingPunct="1"/>
            <a:r>
              <a:rPr lang="tr-TR" sz="3900" dirty="0" err="1" smtClean="0"/>
              <a:t>Wilcoxon</a:t>
            </a:r>
            <a:r>
              <a:rPr lang="tr-TR" sz="3900" dirty="0" smtClean="0"/>
              <a:t>-İşaretli Sıralar Toplamı - PASW</a:t>
            </a:r>
            <a:endParaRPr lang="en-US" sz="3900" dirty="0" smtClean="0"/>
          </a:p>
        </p:txBody>
      </p:sp>
      <p:sp>
        <p:nvSpPr>
          <p:cNvPr id="108547" name="Rectangle 3"/>
          <p:cNvSpPr>
            <a:spLocks noGrp="1" noChangeArrowheads="1"/>
          </p:cNvSpPr>
          <p:nvPr>
            <p:ph type="body" idx="1"/>
          </p:nvPr>
        </p:nvSpPr>
        <p:spPr/>
        <p:txBody>
          <a:bodyPr/>
          <a:lstStyle/>
          <a:p>
            <a:pPr eaLnBrk="1" hangingPunct="1"/>
            <a:r>
              <a:rPr lang="tr-TR" dirty="0" smtClean="0"/>
              <a:t>Mönüden:</a:t>
            </a:r>
          </a:p>
          <a:p>
            <a:pPr eaLnBrk="1" hangingPunct="1"/>
            <a:r>
              <a:rPr lang="en-US" dirty="0" smtClean="0"/>
              <a:t>Analyze -&gt; Nonparametric </a:t>
            </a:r>
            <a:r>
              <a:rPr lang="tr-TR" dirty="0" smtClean="0"/>
              <a:t>Tests</a:t>
            </a:r>
            <a:r>
              <a:rPr lang="en-US" dirty="0" smtClean="0"/>
              <a:t>-&gt; </a:t>
            </a:r>
            <a:r>
              <a:rPr lang="tr-TR" dirty="0" smtClean="0"/>
              <a:t>Legacy Dialogs -&gt;</a:t>
            </a:r>
            <a:r>
              <a:rPr lang="en-US" dirty="0" smtClean="0"/>
              <a:t>2 </a:t>
            </a:r>
            <a:r>
              <a:rPr lang="tr-TR" dirty="0" smtClean="0"/>
              <a:t>Related</a:t>
            </a:r>
            <a:r>
              <a:rPr lang="en-US" dirty="0" smtClean="0"/>
              <a:t> </a:t>
            </a:r>
            <a:r>
              <a:rPr lang="tr-TR" dirty="0" smtClean="0"/>
              <a:t>S</a:t>
            </a:r>
            <a:r>
              <a:rPr lang="en-US" dirty="0" smtClean="0"/>
              <a:t>ample</a:t>
            </a:r>
            <a:r>
              <a:rPr lang="tr-TR" dirty="0" err="1" smtClean="0"/>
              <a:t>s’ı</a:t>
            </a:r>
            <a:r>
              <a:rPr lang="tr-TR" dirty="0" smtClean="0"/>
              <a:t> seçin</a:t>
            </a:r>
          </a:p>
          <a:p>
            <a:pPr eaLnBrk="1" hangingPunct="1"/>
            <a:r>
              <a:rPr lang="tr-TR" dirty="0" smtClean="0"/>
              <a:t>Test değişken çiftine okuma ve yazma puanlarını seçin</a:t>
            </a:r>
          </a:p>
          <a:p>
            <a:pPr eaLnBrk="1" hangingPunct="1"/>
            <a:r>
              <a:rPr lang="tr-TR" dirty="0" smtClean="0"/>
              <a:t>Test türüne Wilcoxon’u işaretleyin</a:t>
            </a:r>
          </a:p>
          <a:p>
            <a:pPr eaLnBrk="1" hangingPunct="1"/>
            <a:r>
              <a:rPr lang="tr-TR" dirty="0" err="1" smtClean="0"/>
              <a:t>Options</a:t>
            </a:r>
            <a:r>
              <a:rPr lang="tr-TR" dirty="0" smtClean="0"/>
              <a:t> seçeneğine tıklayarak “</a:t>
            </a:r>
            <a:r>
              <a:rPr lang="tr-TR" dirty="0" err="1" smtClean="0"/>
              <a:t>Descriptives”teki</a:t>
            </a:r>
            <a:r>
              <a:rPr lang="tr-TR" dirty="0" smtClean="0"/>
              <a:t> işareti kaldırın</a:t>
            </a:r>
          </a:p>
          <a:p>
            <a:pPr eaLnBrk="1" hangingPunct="1"/>
            <a:r>
              <a:rPr lang="tr-TR" dirty="0" err="1" smtClean="0"/>
              <a:t>OK’e</a:t>
            </a:r>
            <a:r>
              <a:rPr lang="tr-TR" dirty="0" smtClean="0"/>
              <a:t> tıklayın</a:t>
            </a:r>
            <a:endParaRPr lang="en-US" dirty="0" smtClean="0"/>
          </a:p>
        </p:txBody>
      </p:sp>
    </p:spTree>
  </p:cSld>
  <p:clrMapOvr>
    <a:masterClrMapping/>
  </p:clrMapOvr>
  <p:transition>
    <p:cover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0" y="0"/>
            <a:ext cx="9144000" cy="914400"/>
          </a:xfrm>
        </p:spPr>
        <p:txBody>
          <a:bodyPr/>
          <a:lstStyle/>
          <a:p>
            <a:pPr eaLnBrk="1" hangingPunct="1"/>
            <a:r>
              <a:rPr lang="tr-TR" dirty="0" err="1" smtClean="0"/>
              <a:t>Wilcoxon</a:t>
            </a:r>
            <a:r>
              <a:rPr lang="tr-TR" dirty="0" smtClean="0"/>
              <a:t> İşaretli Sıra Toplamı Sonucu</a:t>
            </a:r>
            <a:endParaRPr lang="en-US" dirty="0" smtClean="0"/>
          </a:p>
        </p:txBody>
      </p:sp>
      <p:pic>
        <p:nvPicPr>
          <p:cNvPr id="457730" name="Picture 2"/>
          <p:cNvPicPr>
            <a:picLocks noGrp="1" noChangeAspect="1" noChangeArrowheads="1"/>
          </p:cNvPicPr>
          <p:nvPr>
            <p:ph idx="1"/>
          </p:nvPr>
        </p:nvPicPr>
        <p:blipFill>
          <a:blip r:embed="rId3" cstate="print"/>
          <a:srcRect/>
          <a:stretch>
            <a:fillRect/>
          </a:stretch>
        </p:blipFill>
        <p:spPr bwMode="auto">
          <a:xfrm>
            <a:off x="827584" y="959328"/>
            <a:ext cx="6624736" cy="5460764"/>
          </a:xfrm>
          <a:prstGeom prst="rect">
            <a:avLst/>
          </a:prstGeom>
          <a:noFill/>
          <a:ln w="9525">
            <a:noFill/>
            <a:miter lim="800000"/>
            <a:headEnd/>
            <a:tailEnd/>
          </a:ln>
        </p:spPr>
      </p:pic>
    </p:spTree>
  </p:cSld>
  <p:clrMapOvr>
    <a:masterClrMapping/>
  </p:clrMapOvr>
  <p:transition>
    <p:cover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tr-TR" dirty="0" smtClean="0"/>
              <a:t>Tabloların Yorumu</a:t>
            </a:r>
          </a:p>
        </p:txBody>
      </p:sp>
      <p:sp>
        <p:nvSpPr>
          <p:cNvPr id="110595" name="Rectangle 3"/>
          <p:cNvSpPr>
            <a:spLocks noGrp="1" noChangeArrowheads="1"/>
          </p:cNvSpPr>
          <p:nvPr>
            <p:ph type="body" idx="1"/>
          </p:nvPr>
        </p:nvSpPr>
        <p:spPr>
          <a:xfrm>
            <a:off x="179512" y="1052736"/>
            <a:ext cx="8964488" cy="5119464"/>
          </a:xfrm>
        </p:spPr>
        <p:txBody>
          <a:bodyPr/>
          <a:lstStyle/>
          <a:p>
            <a:pPr eaLnBrk="1" hangingPunct="1">
              <a:lnSpc>
                <a:spcPct val="80000"/>
              </a:lnSpc>
            </a:pPr>
            <a:r>
              <a:rPr lang="tr-TR" sz="2000" dirty="0" smtClean="0"/>
              <a:t>Bağımlı örneklem t- testinde olduğu gibi </a:t>
            </a:r>
            <a:r>
              <a:rPr lang="tr-TR" sz="2000" dirty="0" err="1" smtClean="0"/>
              <a:t>Wilcoxon</a:t>
            </a:r>
            <a:r>
              <a:rPr lang="tr-TR" sz="2000" dirty="0" smtClean="0"/>
              <a:t> işaretli sıralar toplamı testi de öğrencilerin okuma ve yazma puanları arasında istatistiksel açıdan anlamlı bir fark olmadığını gösteriyor (Okuma puanı sıraları </a:t>
            </a:r>
            <a:r>
              <a:rPr lang="tr-TR" sz="2000" dirty="0" err="1" smtClean="0"/>
              <a:t>ort</a:t>
            </a:r>
            <a:r>
              <a:rPr lang="tr-TR" sz="2000" dirty="0" smtClean="0"/>
              <a:t> = 95,47; Yazma puanı sıraları </a:t>
            </a:r>
            <a:r>
              <a:rPr lang="tr-TR" sz="2000" dirty="0" err="1" smtClean="0"/>
              <a:t>ort</a:t>
            </a:r>
            <a:r>
              <a:rPr lang="tr-TR" sz="2000" dirty="0" smtClean="0"/>
              <a:t>= 90,27; </a:t>
            </a:r>
            <a:r>
              <a:rPr lang="tr-TR" sz="2000" i="1" dirty="0" smtClean="0"/>
              <a:t>z</a:t>
            </a:r>
            <a:r>
              <a:rPr lang="tr-TR" sz="2000" dirty="0" smtClean="0"/>
              <a:t> = -0,903, </a:t>
            </a:r>
            <a:r>
              <a:rPr lang="tr-TR" sz="2000" i="1" dirty="0" smtClean="0"/>
              <a:t>p</a:t>
            </a:r>
            <a:r>
              <a:rPr lang="tr-TR" sz="2000" dirty="0" smtClean="0"/>
              <a:t> = 0,366). </a:t>
            </a:r>
          </a:p>
          <a:p>
            <a:pPr eaLnBrk="1" hangingPunct="1">
              <a:lnSpc>
                <a:spcPct val="80000"/>
              </a:lnSpc>
            </a:pPr>
            <a:r>
              <a:rPr lang="tr-TR" sz="2000" dirty="0" smtClean="0"/>
              <a:t>Böylece </a:t>
            </a:r>
            <a:r>
              <a:rPr lang="tr-TR" sz="2000" b="1" dirty="0" smtClean="0"/>
              <a:t>boş hipotez kabul edilir</a:t>
            </a:r>
            <a:endParaRPr lang="tr-TR" sz="2000" dirty="0" smtClean="0"/>
          </a:p>
          <a:p>
            <a:pPr eaLnBrk="1" hangingPunct="1">
              <a:lnSpc>
                <a:spcPct val="80000"/>
              </a:lnSpc>
            </a:pPr>
            <a:r>
              <a:rPr lang="tr-TR" sz="2000" dirty="0" smtClean="0"/>
              <a:t>Bu test öğrencilerin okuma ve yazma puanlarının ortalamaları karşılaştırılarak yapılmıyor. Bütün öğrencilerin okuma ve yazma puanları sıralanıyor. Bir puanın diğerinden küçük, büyük ve diğerine eşit olduğu vaka sayıları saptanıyor</a:t>
            </a:r>
          </a:p>
          <a:p>
            <a:pPr eaLnBrk="1" hangingPunct="1">
              <a:lnSpc>
                <a:spcPct val="80000"/>
              </a:lnSpc>
            </a:pPr>
            <a:r>
              <a:rPr lang="tr-TR" sz="2000" dirty="0" smtClean="0"/>
              <a:t>Örnekte yazma puanı sırası okuma puanı sırasından düşük olan 88 öğrenci (negative ranks), yazma notu sırası okuma puanı sırasından büyük olan (positive ranks) 97 öğrenci ve yazma ve okuma notu sıraları eşit olan (ties) 15 öğrenci var</a:t>
            </a:r>
          </a:p>
          <a:p>
            <a:pPr eaLnBrk="1" hangingPunct="1">
              <a:lnSpc>
                <a:spcPct val="80000"/>
              </a:lnSpc>
            </a:pPr>
            <a:r>
              <a:rPr lang="tr-TR" sz="2000" dirty="0" smtClean="0"/>
              <a:t>Negatif ve pozitif sıraların toplam ve ortalamaları veriliyor </a:t>
            </a:r>
          </a:p>
          <a:p>
            <a:pPr eaLnBrk="1" hangingPunct="1">
              <a:lnSpc>
                <a:spcPct val="80000"/>
              </a:lnSpc>
            </a:pPr>
            <a:r>
              <a:rPr lang="tr-TR" sz="2000" i="1" dirty="0" smtClean="0"/>
              <a:t>Z</a:t>
            </a:r>
            <a:r>
              <a:rPr lang="tr-TR" sz="2000" dirty="0" smtClean="0"/>
              <a:t> değeri bize öğrencilerin aldıkları okuma puanlarının sıralarının ortalamasının yazma puanlarının sıralarının ortalamasından yaklaşık 5 puan düşük olduğunu gösteriyor. Bu, anlamlı bir fark değil</a:t>
            </a:r>
          </a:p>
          <a:p>
            <a:pPr eaLnBrk="1" hangingPunct="1">
              <a:lnSpc>
                <a:spcPct val="80000"/>
              </a:lnSpc>
            </a:pPr>
            <a:r>
              <a:rPr lang="tr-TR" sz="2000" dirty="0" err="1" smtClean="0"/>
              <a:t>Wilcoxon</a:t>
            </a:r>
            <a:r>
              <a:rPr lang="tr-TR" sz="2000" dirty="0" smtClean="0"/>
              <a:t> işaretli sıralar toplamı testi katsayısı (</a:t>
            </a:r>
            <a:r>
              <a:rPr lang="tr-TR" sz="2000" i="1" dirty="0" smtClean="0"/>
              <a:t>T</a:t>
            </a:r>
            <a:r>
              <a:rPr lang="tr-TR" sz="2000" dirty="0" smtClean="0"/>
              <a:t>) olarak için negatif sıraların toplamı alınıyor</a:t>
            </a:r>
            <a:r>
              <a:rPr lang="tr-TR" sz="2000" i="1" dirty="0" smtClean="0"/>
              <a:t> </a:t>
            </a:r>
          </a:p>
          <a:p>
            <a:pPr eaLnBrk="1" hangingPunct="1">
              <a:lnSpc>
                <a:spcPct val="80000"/>
              </a:lnSpc>
            </a:pPr>
            <a:r>
              <a:rPr lang="tr-TR" sz="2000" dirty="0" smtClean="0"/>
              <a:t>Etki büyüklüğü (</a:t>
            </a:r>
            <a:r>
              <a:rPr lang="tr-TR" sz="2000" i="1" dirty="0" smtClean="0"/>
              <a:t>r = z</a:t>
            </a:r>
            <a:r>
              <a:rPr lang="tr-TR" sz="2000" dirty="0" smtClean="0"/>
              <a:t> / √N = 0,06)</a:t>
            </a:r>
          </a:p>
        </p:txBody>
      </p:sp>
    </p:spTree>
  </p:cSld>
  <p:clrMapOvr>
    <a:masterClrMapping/>
  </p:clrMapOvr>
  <p:transition>
    <p:cover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14400"/>
          </a:xfrm>
        </p:spPr>
        <p:txBody>
          <a:bodyPr/>
          <a:lstStyle/>
          <a:p>
            <a:r>
              <a:rPr lang="tr-TR" sz="3500" dirty="0" err="1" smtClean="0"/>
              <a:t>Wilcoxon</a:t>
            </a:r>
            <a:r>
              <a:rPr lang="tr-TR" sz="3500" dirty="0" smtClean="0"/>
              <a:t> İşaretli Sıralar Toplamı Testi Sonucunu Rapor Etme</a:t>
            </a:r>
            <a:endParaRPr lang="tr-TR" sz="3500" dirty="0"/>
          </a:p>
        </p:txBody>
      </p:sp>
      <p:sp>
        <p:nvSpPr>
          <p:cNvPr id="3" name="2 İçerik Yer Tutucusu"/>
          <p:cNvSpPr>
            <a:spLocks noGrp="1"/>
          </p:cNvSpPr>
          <p:nvPr>
            <p:ph idx="1"/>
          </p:nvPr>
        </p:nvSpPr>
        <p:spPr>
          <a:xfrm>
            <a:off x="457200" y="1219200"/>
            <a:ext cx="8507288" cy="4953000"/>
          </a:xfrm>
        </p:spPr>
        <p:txBody>
          <a:bodyPr/>
          <a:lstStyle/>
          <a:p>
            <a:r>
              <a:rPr lang="tr-TR" sz="2800" dirty="0" err="1" smtClean="0"/>
              <a:t>Wilcoxon</a:t>
            </a:r>
            <a:r>
              <a:rPr lang="tr-TR" sz="2800" dirty="0" smtClean="0"/>
              <a:t> işaretli sıralar toplamı testi </a:t>
            </a:r>
            <a:r>
              <a:rPr lang="tr-TR" sz="2800" i="1" dirty="0" smtClean="0"/>
              <a:t>T</a:t>
            </a:r>
            <a:r>
              <a:rPr lang="tr-TR" sz="2800" dirty="0" smtClean="0"/>
              <a:t> ile gösterilir ve APA stiline göre şöyle rapor edilir:</a:t>
            </a:r>
          </a:p>
          <a:p>
            <a:r>
              <a:rPr lang="tr-TR" sz="2800" dirty="0" smtClean="0"/>
              <a:t>“</a:t>
            </a:r>
            <a:r>
              <a:rPr lang="tr-TR" sz="2800" dirty="0" err="1" smtClean="0"/>
              <a:t>Wilcoxon</a:t>
            </a:r>
            <a:r>
              <a:rPr lang="tr-TR" sz="2800" dirty="0" smtClean="0"/>
              <a:t> işaretli sıralar toplamı testi sonucuna göre öğrencilerin okuma ve yazma puanları arasında istatistiksel açıdan anlamlı bir fark yoktur (</a:t>
            </a:r>
            <a:r>
              <a:rPr lang="tr-TR" sz="2800" i="1" dirty="0" smtClean="0"/>
              <a:t>T </a:t>
            </a:r>
            <a:r>
              <a:rPr lang="tr-TR" sz="2800" dirty="0" smtClean="0"/>
              <a:t>= 7944, </a:t>
            </a:r>
            <a:r>
              <a:rPr lang="tr-TR" sz="2800" i="1" dirty="0" smtClean="0"/>
              <a:t>p</a:t>
            </a:r>
            <a:r>
              <a:rPr lang="tr-TR" sz="2800" dirty="0" smtClean="0"/>
              <a:t>=0,366, </a:t>
            </a:r>
            <a:r>
              <a:rPr lang="tr-TR" sz="2800" i="1" dirty="0" smtClean="0"/>
              <a:t>z</a:t>
            </a:r>
            <a:r>
              <a:rPr lang="tr-TR" sz="2800" dirty="0" smtClean="0"/>
              <a:t> = -0,903, </a:t>
            </a:r>
            <a:r>
              <a:rPr lang="tr-TR" sz="2800" i="1" dirty="0" smtClean="0"/>
              <a:t>r</a:t>
            </a:r>
            <a:r>
              <a:rPr lang="tr-TR" sz="2800" dirty="0" smtClean="0"/>
              <a:t>=-0,06).”</a:t>
            </a:r>
          </a:p>
          <a:p>
            <a:r>
              <a:rPr lang="tr-TR" sz="2800" dirty="0" smtClean="0"/>
              <a:t>Bağımlı örneklem t-testinde de aynı sonucu elde etmiştik (t-testindeki ortalamalar arasındaki yarım puanlık fark, bu testteki sıralar ortalaması arasındaki yaklaşık 5 puanlık fark anlamlı değil)  </a:t>
            </a:r>
          </a:p>
          <a:p>
            <a:endParaRPr lang="tr-TR" sz="2800" dirty="0" smtClean="0"/>
          </a:p>
          <a:p>
            <a:endParaRPr lang="tr-TR" sz="2800" dirty="0" smtClean="0"/>
          </a:p>
          <a:p>
            <a:endParaRPr lang="tr-TR" sz="2800" dirty="0"/>
          </a:p>
        </p:txBody>
      </p:sp>
    </p:spTree>
  </p:cSld>
  <p:clrMapOvr>
    <a:masterClrMapping/>
  </p:clrMapOvr>
  <p:transition>
    <p:cover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tr-TR" dirty="0" smtClean="0"/>
              <a:t>Wilcoxon İşaretli Sıra Testi</a:t>
            </a:r>
            <a:endParaRPr lang="en-US" dirty="0" smtClean="0"/>
          </a:p>
        </p:txBody>
      </p:sp>
      <p:sp>
        <p:nvSpPr>
          <p:cNvPr id="111619" name="Rectangle 3"/>
          <p:cNvSpPr>
            <a:spLocks noGrp="1" noChangeArrowheads="1"/>
          </p:cNvSpPr>
          <p:nvPr>
            <p:ph type="body" idx="1"/>
          </p:nvPr>
        </p:nvSpPr>
        <p:spPr/>
        <p:txBody>
          <a:bodyPr/>
          <a:lstStyle/>
          <a:p>
            <a:pPr eaLnBrk="1" hangingPunct="1"/>
            <a:r>
              <a:rPr lang="tr-TR" dirty="0" smtClean="0"/>
              <a:t>İki değişken arasındaki sıralı olarak değil de negatif ve pozitif olarak sınıflanmışsa </a:t>
            </a:r>
            <a:r>
              <a:rPr lang="tr-TR" dirty="0" err="1" smtClean="0"/>
              <a:t>Wilcoxon</a:t>
            </a:r>
            <a:r>
              <a:rPr lang="tr-TR" dirty="0" smtClean="0"/>
              <a:t> işaretli sıra testi yerine </a:t>
            </a:r>
            <a:r>
              <a:rPr lang="tr-TR" dirty="0" err="1" smtClean="0"/>
              <a:t>Wilcoxon</a:t>
            </a:r>
            <a:r>
              <a:rPr lang="tr-TR" dirty="0" smtClean="0"/>
              <a:t> işaret testi yapılabilir. İşaret testinde farkın sıralı olmadığı varsayılır.</a:t>
            </a:r>
          </a:p>
          <a:p>
            <a:pPr eaLnBrk="1" hangingPunct="1"/>
            <a:r>
              <a:rPr lang="tr-TR" dirty="0" smtClean="0"/>
              <a:t>Ör., okuma ve yazma verileri üzerinde işaretli sıra testi yapalım:</a:t>
            </a:r>
            <a:endParaRPr lang="en-US" dirty="0" smtClean="0"/>
          </a:p>
        </p:txBody>
      </p:sp>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14400"/>
          </a:xfrm>
        </p:spPr>
        <p:txBody>
          <a:bodyPr/>
          <a:lstStyle/>
          <a:p>
            <a:r>
              <a:rPr lang="tr-TR" dirty="0" smtClean="0"/>
              <a:t>Parametrik Olmayan Testler Hangileri?</a:t>
            </a:r>
            <a:endParaRPr lang="tr-TR" dirty="0"/>
          </a:p>
        </p:txBody>
      </p:sp>
      <p:sp>
        <p:nvSpPr>
          <p:cNvPr id="3" name="2 İçerik Yer Tutucusu"/>
          <p:cNvSpPr>
            <a:spLocks noGrp="1"/>
          </p:cNvSpPr>
          <p:nvPr>
            <p:ph idx="1"/>
          </p:nvPr>
        </p:nvSpPr>
        <p:spPr/>
        <p:txBody>
          <a:bodyPr/>
          <a:lstStyle/>
          <a:p>
            <a:pPr eaLnBrk="1" hangingPunct="1"/>
            <a:r>
              <a:rPr lang="en-US" dirty="0" err="1" smtClean="0"/>
              <a:t>Binom</a:t>
            </a:r>
            <a:r>
              <a:rPr lang="en-US" dirty="0" smtClean="0"/>
              <a:t> test</a:t>
            </a:r>
            <a:r>
              <a:rPr lang="tr-TR" dirty="0" smtClean="0"/>
              <a:t>i</a:t>
            </a:r>
            <a:endParaRPr lang="en-US" dirty="0" smtClean="0"/>
          </a:p>
          <a:p>
            <a:pPr eaLnBrk="1" hangingPunct="1"/>
            <a:r>
              <a:rPr lang="tr-TR" dirty="0" smtClean="0"/>
              <a:t>Ki- kare</a:t>
            </a:r>
            <a:r>
              <a:rPr lang="en-US" dirty="0" smtClean="0"/>
              <a:t> test</a:t>
            </a:r>
            <a:r>
              <a:rPr lang="tr-TR" dirty="0" smtClean="0"/>
              <a:t>i</a:t>
            </a:r>
            <a:endParaRPr lang="en-US" dirty="0" smtClean="0"/>
          </a:p>
          <a:p>
            <a:pPr eaLnBrk="1" hangingPunct="1"/>
            <a:r>
              <a:rPr lang="en-US" dirty="0" smtClean="0"/>
              <a:t>Mann-Whitney test</a:t>
            </a:r>
            <a:r>
              <a:rPr lang="tr-TR" dirty="0" smtClean="0"/>
              <a:t>i</a:t>
            </a:r>
            <a:endParaRPr lang="en-US" dirty="0" smtClean="0"/>
          </a:p>
          <a:p>
            <a:pPr eaLnBrk="1" hangingPunct="1"/>
            <a:r>
              <a:rPr lang="en-US" dirty="0" err="1" smtClean="0"/>
              <a:t>Wilcoxon</a:t>
            </a:r>
            <a:r>
              <a:rPr lang="en-US" dirty="0" smtClean="0"/>
              <a:t> </a:t>
            </a:r>
            <a:r>
              <a:rPr lang="tr-TR" dirty="0" smtClean="0"/>
              <a:t>işaretli sıralar toplamı ve işaret </a:t>
            </a:r>
            <a:r>
              <a:rPr lang="en-US" dirty="0" smtClean="0"/>
              <a:t>test</a:t>
            </a:r>
            <a:r>
              <a:rPr lang="tr-TR" dirty="0" smtClean="0"/>
              <a:t>i</a:t>
            </a:r>
            <a:endParaRPr lang="en-US" dirty="0" smtClean="0"/>
          </a:p>
          <a:p>
            <a:pPr eaLnBrk="1" hangingPunct="1"/>
            <a:r>
              <a:rPr lang="en-US" dirty="0" err="1" smtClean="0"/>
              <a:t>Kruskal</a:t>
            </a:r>
            <a:r>
              <a:rPr lang="en-US" dirty="0" smtClean="0"/>
              <a:t> Wallis test</a:t>
            </a:r>
            <a:r>
              <a:rPr lang="tr-TR" dirty="0" smtClean="0"/>
              <a:t>i</a:t>
            </a:r>
            <a:endParaRPr lang="en-US" dirty="0" smtClean="0"/>
          </a:p>
          <a:p>
            <a:pPr eaLnBrk="1" hangingPunct="1"/>
            <a:r>
              <a:rPr lang="tr-TR" dirty="0" err="1" smtClean="0"/>
              <a:t>Friedman’ın</a:t>
            </a:r>
            <a:r>
              <a:rPr lang="tr-TR" dirty="0" smtClean="0"/>
              <a:t> ANOVA testi</a:t>
            </a:r>
          </a:p>
          <a:p>
            <a:pPr eaLnBrk="1" hangingPunct="1"/>
            <a:r>
              <a:rPr lang="tr-TR" dirty="0" smtClean="0"/>
              <a:t>P</a:t>
            </a:r>
            <a:r>
              <a:rPr lang="en-US" dirty="0" err="1" smtClean="0"/>
              <a:t>arametri</a:t>
            </a:r>
            <a:r>
              <a:rPr lang="tr-TR" dirty="0" smtClean="0"/>
              <a:t>k</a:t>
            </a:r>
            <a:r>
              <a:rPr lang="en-US" dirty="0" smtClean="0"/>
              <a:t> </a:t>
            </a:r>
            <a:r>
              <a:rPr lang="tr-TR" dirty="0" smtClean="0"/>
              <a:t>olmayan k</a:t>
            </a:r>
            <a:r>
              <a:rPr lang="en-US" dirty="0" err="1" smtClean="0"/>
              <a:t>orela</a:t>
            </a:r>
            <a:r>
              <a:rPr lang="tr-TR" dirty="0" err="1" smtClean="0"/>
              <a:t>sy</a:t>
            </a:r>
            <a:r>
              <a:rPr lang="en-US" dirty="0" smtClean="0"/>
              <a:t>on</a:t>
            </a:r>
            <a:r>
              <a:rPr lang="tr-TR" dirty="0" smtClean="0"/>
              <a:t> testi</a:t>
            </a:r>
            <a:endParaRPr lang="en-US" dirty="0" smtClean="0"/>
          </a:p>
        </p:txBody>
      </p:sp>
    </p:spTree>
  </p:cSld>
  <p:clrMapOvr>
    <a:masterClrMapping/>
  </p:clrMapOvr>
  <p:transition>
    <p:cover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tr-TR" dirty="0" smtClean="0"/>
              <a:t>Wilcoxon İşaret Testi</a:t>
            </a:r>
            <a:endParaRPr lang="en-US" dirty="0" smtClean="0"/>
          </a:p>
        </p:txBody>
      </p:sp>
      <p:pic>
        <p:nvPicPr>
          <p:cNvPr id="458754" name="Picture 2"/>
          <p:cNvPicPr>
            <a:picLocks noGrp="1" noChangeAspect="1" noChangeArrowheads="1"/>
          </p:cNvPicPr>
          <p:nvPr>
            <p:ph idx="1"/>
          </p:nvPr>
        </p:nvPicPr>
        <p:blipFill>
          <a:blip r:embed="rId3" cstate="print"/>
          <a:srcRect/>
          <a:stretch>
            <a:fillRect/>
          </a:stretch>
        </p:blipFill>
        <p:spPr bwMode="auto">
          <a:xfrm>
            <a:off x="251520" y="1052736"/>
            <a:ext cx="4968551" cy="5256584"/>
          </a:xfrm>
          <a:prstGeom prst="rect">
            <a:avLst/>
          </a:prstGeom>
          <a:noFill/>
          <a:ln w="9525">
            <a:noFill/>
            <a:miter lim="800000"/>
            <a:headEnd/>
            <a:tailEnd/>
          </a:ln>
        </p:spPr>
      </p:pic>
      <p:sp>
        <p:nvSpPr>
          <p:cNvPr id="5" name="Rectangle 3"/>
          <p:cNvSpPr txBox="1">
            <a:spLocks noChangeArrowheads="1"/>
          </p:cNvSpPr>
          <p:nvPr/>
        </p:nvSpPr>
        <p:spPr bwMode="auto">
          <a:xfrm>
            <a:off x="5220072" y="1219200"/>
            <a:ext cx="3673103" cy="4953000"/>
          </a:xfrm>
          <a:prstGeom prst="rect">
            <a:avLst/>
          </a:prstGeom>
          <a:noFill/>
          <a:ln w="9525">
            <a:noFill/>
            <a:miter lim="800000"/>
            <a:headEnd/>
            <a:tailEnd/>
          </a:ln>
        </p:spPr>
        <p:txBody>
          <a:bodyPr vert="horz" wrap="square" lIns="91440" tIns="45720" rIns="91440" bIns="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sz="2800" b="0" i="0" u="none" strike="noStrike" kern="0" cap="none" spc="0" normalizeH="0" baseline="0" noProof="0" dirty="0" smtClean="0">
                <a:ln>
                  <a:noFill/>
                </a:ln>
                <a:solidFill>
                  <a:schemeClr val="tx1"/>
                </a:solidFill>
                <a:effectLst/>
                <a:uLnTx/>
                <a:uFillTx/>
                <a:latin typeface="+mn-lt"/>
                <a:ea typeface="+mn-ea"/>
                <a:cs typeface="+mn-cs"/>
              </a:rPr>
              <a:t>İşaret testi de puanlar arasında anlamlı fark olmadığını olmadığını gösteriyor (</a:t>
            </a:r>
            <a:r>
              <a:rPr kumimoji="0" lang="tr-TR" sz="2800" b="0" i="1" u="none" strike="noStrike" kern="0" cap="none" spc="0" normalizeH="0" baseline="0" noProof="0" dirty="0" smtClean="0">
                <a:ln>
                  <a:noFill/>
                </a:ln>
                <a:solidFill>
                  <a:schemeClr val="tx1"/>
                </a:solidFill>
                <a:effectLst/>
                <a:uLnTx/>
                <a:uFillTx/>
                <a:latin typeface="+mn-lt"/>
                <a:ea typeface="+mn-ea"/>
                <a:cs typeface="+mn-cs"/>
              </a:rPr>
              <a:t>z</a:t>
            </a:r>
            <a:r>
              <a:rPr kumimoji="0" lang="tr-TR" sz="2800" b="0" i="0" u="none" strike="noStrike" kern="0" cap="none" spc="0" normalizeH="0" baseline="0" noProof="0" dirty="0" smtClean="0">
                <a:ln>
                  <a:noFill/>
                </a:ln>
                <a:solidFill>
                  <a:schemeClr val="tx1"/>
                </a:solidFill>
                <a:effectLst/>
                <a:uLnTx/>
                <a:uFillTx/>
                <a:latin typeface="+mn-lt"/>
                <a:ea typeface="+mn-ea"/>
                <a:cs typeface="+mn-cs"/>
              </a:rPr>
              <a:t> = -0,588, </a:t>
            </a:r>
            <a:r>
              <a:rPr kumimoji="0" lang="tr-TR" sz="2800" b="0" i="1" u="none" strike="noStrike" kern="0" cap="none" spc="0" normalizeH="0" baseline="0" noProof="0" dirty="0" smtClean="0">
                <a:ln>
                  <a:noFill/>
                </a:ln>
                <a:solidFill>
                  <a:schemeClr val="tx1"/>
                </a:solidFill>
                <a:effectLst/>
                <a:uLnTx/>
                <a:uFillTx/>
                <a:latin typeface="+mn-lt"/>
                <a:ea typeface="+mn-ea"/>
                <a:cs typeface="+mn-cs"/>
              </a:rPr>
              <a:t>p</a:t>
            </a:r>
            <a:r>
              <a:rPr kumimoji="0" lang="tr-TR" sz="2800" b="0" i="0" u="none" strike="noStrike" kern="0" cap="none" spc="0" normalizeH="0" baseline="0" noProof="0" dirty="0" smtClean="0">
                <a:ln>
                  <a:noFill/>
                </a:ln>
                <a:solidFill>
                  <a:schemeClr val="tx1"/>
                </a:solidFill>
                <a:effectLst/>
                <a:uLnTx/>
                <a:uFillTx/>
                <a:latin typeface="+mn-lt"/>
                <a:ea typeface="+mn-ea"/>
                <a:cs typeface="+mn-cs"/>
              </a:rPr>
              <a:t> = 0,556, </a:t>
            </a:r>
            <a:r>
              <a:rPr kumimoji="0" lang="tr-TR" sz="2800" b="0" i="1" u="none" strike="noStrike" kern="0" cap="none" spc="0" normalizeH="0" baseline="0" noProof="0" dirty="0" smtClean="0">
                <a:ln>
                  <a:noFill/>
                </a:ln>
                <a:solidFill>
                  <a:schemeClr val="tx1"/>
                </a:solidFill>
                <a:effectLst/>
                <a:uLnTx/>
                <a:uFillTx/>
                <a:latin typeface="+mn-lt"/>
                <a:ea typeface="+mn-ea"/>
                <a:cs typeface="+mn-cs"/>
              </a:rPr>
              <a:t>r</a:t>
            </a:r>
            <a:r>
              <a:rPr kumimoji="0" lang="tr-TR" sz="2800" b="0" i="0" u="none" strike="noStrike" kern="0" cap="none" spc="0" normalizeH="0" baseline="0" noProof="0" dirty="0" smtClean="0">
                <a:ln>
                  <a:noFill/>
                </a:ln>
                <a:solidFill>
                  <a:schemeClr val="tx1"/>
                </a:solidFill>
                <a:effectLst/>
                <a:uLnTx/>
                <a:uFillTx/>
                <a:latin typeface="+mn-lt"/>
                <a:ea typeface="+mn-ea"/>
                <a:cs typeface="+mn-cs"/>
              </a:rPr>
              <a:t> = 0, 04).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tr-TR" sz="2800" b="1" i="0" u="none" strike="noStrike" kern="0" cap="none" spc="0" normalizeH="0" baseline="0" noProof="0" dirty="0" smtClean="0">
                <a:ln>
                  <a:noFill/>
                </a:ln>
                <a:solidFill>
                  <a:schemeClr val="tx1"/>
                </a:solidFill>
                <a:effectLst/>
                <a:uLnTx/>
                <a:uFillTx/>
                <a:latin typeface="+mn-lt"/>
                <a:ea typeface="+mn-ea"/>
                <a:cs typeface="+mn-cs"/>
              </a:rPr>
              <a:t>Boş hipotez kabul edilir</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cover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r>
              <a:rPr lang="tr-TR" dirty="0" smtClean="0"/>
              <a:t>Kruskal-Wallis Testi</a:t>
            </a:r>
          </a:p>
        </p:txBody>
      </p:sp>
      <p:sp>
        <p:nvSpPr>
          <p:cNvPr id="128003" name="Rectangle 3"/>
          <p:cNvSpPr>
            <a:spLocks noGrp="1" noChangeArrowheads="1"/>
          </p:cNvSpPr>
          <p:nvPr>
            <p:ph type="body" idx="1"/>
          </p:nvPr>
        </p:nvSpPr>
        <p:spPr>
          <a:xfrm>
            <a:off x="251520" y="1196752"/>
            <a:ext cx="8892480" cy="4953000"/>
          </a:xfrm>
        </p:spPr>
        <p:txBody>
          <a:bodyPr/>
          <a:lstStyle/>
          <a:p>
            <a:pPr eaLnBrk="1" hangingPunct="1"/>
            <a:r>
              <a:rPr lang="tr-TR" sz="2800" dirty="0" smtClean="0"/>
              <a:t>Tek yönlü ANOVA testinin parametrik olmayan karşılığı</a:t>
            </a:r>
          </a:p>
          <a:p>
            <a:pPr eaLnBrk="1" hangingPunct="1"/>
            <a:r>
              <a:rPr lang="tr-TR" sz="2800" dirty="0" smtClean="0"/>
              <a:t>Veriler normal dağılmamışsa, grup/koşul sayısı üç ve daha fazlaysa ve tüm gruplarda/koşullarda farklı denekler kullanıldıysa Kruskal-Wallis testi uygulanır </a:t>
            </a:r>
          </a:p>
          <a:p>
            <a:pPr eaLnBrk="1" hangingPunct="1"/>
            <a:r>
              <a:rPr lang="tr-TR" sz="2800" dirty="0" smtClean="0"/>
              <a:t>Ör., öğrencilerin yazma puanları mezun oldukları lise türüne göre farklı mıdır?</a:t>
            </a:r>
          </a:p>
          <a:p>
            <a:pPr eaLnBrk="1" hangingPunct="1"/>
            <a:r>
              <a:rPr lang="tr-TR" sz="2800" dirty="0" smtClean="0"/>
              <a:t>Araştırma </a:t>
            </a:r>
            <a:r>
              <a:rPr lang="tr-TR" sz="2800" dirty="0" err="1" smtClean="0"/>
              <a:t>denencesi</a:t>
            </a:r>
            <a:r>
              <a:rPr lang="tr-TR" sz="2800" dirty="0" smtClean="0"/>
              <a:t> (</a:t>
            </a:r>
            <a:r>
              <a:rPr lang="en-US" sz="2800" dirty="0" smtClean="0"/>
              <a:t>H</a:t>
            </a:r>
            <a:r>
              <a:rPr lang="tr-TR" sz="2400" baseline="-25000" dirty="0" smtClean="0"/>
              <a:t>1</a:t>
            </a:r>
            <a:r>
              <a:rPr lang="tr-TR" sz="2400" dirty="0" smtClean="0"/>
              <a:t>) </a:t>
            </a:r>
            <a:r>
              <a:rPr lang="tr-TR" sz="2400" baseline="-25000" dirty="0" smtClean="0"/>
              <a:t>:</a:t>
            </a:r>
            <a:r>
              <a:rPr lang="tr-TR" sz="2800" dirty="0" smtClean="0"/>
              <a:t> “Öğrencilerin yazma puanları mezun oldukları lise türüne göre farklıdır.” </a:t>
            </a:r>
            <a:r>
              <a:rPr lang="en-US" sz="2800" dirty="0" smtClean="0"/>
              <a:t>H</a:t>
            </a:r>
            <a:r>
              <a:rPr lang="tr-TR" sz="2400" baseline="-25000" dirty="0" smtClean="0"/>
              <a:t>1</a:t>
            </a:r>
            <a:r>
              <a:rPr lang="en-US" sz="2800" dirty="0" smtClean="0"/>
              <a:t>: ų</a:t>
            </a:r>
            <a:r>
              <a:rPr lang="tr-TR" sz="2800" dirty="0" smtClean="0"/>
              <a:t> </a:t>
            </a:r>
            <a:r>
              <a:rPr lang="en-US" sz="2800" dirty="0" smtClean="0">
                <a:sym typeface="Symbol" pitchFamily="18" charset="2"/>
              </a:rPr>
              <a:t></a:t>
            </a:r>
            <a:r>
              <a:rPr lang="tr-TR" sz="2800" dirty="0" smtClean="0"/>
              <a:t> </a:t>
            </a:r>
            <a:r>
              <a:rPr lang="en-US" sz="2800" dirty="0" smtClean="0"/>
              <a:t>ų </a:t>
            </a:r>
            <a:r>
              <a:rPr lang="tr-TR" sz="2400" baseline="-25000" dirty="0" smtClean="0"/>
              <a:t>0</a:t>
            </a:r>
            <a:r>
              <a:rPr lang="tr-TR" sz="2800" dirty="0" smtClean="0"/>
              <a:t> (çift kuyruk testi)</a:t>
            </a:r>
          </a:p>
        </p:txBody>
      </p:sp>
    </p:spTree>
  </p:cSld>
  <p:clrMapOvr>
    <a:masterClrMapping/>
  </p:clrMapOvr>
  <p:transition>
    <p:cover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tr-TR" dirty="0" err="1" smtClean="0"/>
              <a:t>Kruskal</a:t>
            </a:r>
            <a:r>
              <a:rPr lang="tr-TR" dirty="0" smtClean="0"/>
              <a:t>-</a:t>
            </a:r>
            <a:r>
              <a:rPr lang="tr-TR" dirty="0" err="1" smtClean="0"/>
              <a:t>Wallis</a:t>
            </a:r>
            <a:r>
              <a:rPr lang="tr-TR" dirty="0" smtClean="0"/>
              <a:t> Testi - PASW</a:t>
            </a:r>
          </a:p>
        </p:txBody>
      </p:sp>
      <p:sp>
        <p:nvSpPr>
          <p:cNvPr id="5" name="4 İçerik Yer Tutucusu"/>
          <p:cNvSpPr>
            <a:spLocks noGrp="1"/>
          </p:cNvSpPr>
          <p:nvPr>
            <p:ph idx="1"/>
          </p:nvPr>
        </p:nvSpPr>
        <p:spPr>
          <a:xfrm>
            <a:off x="251520" y="1052736"/>
            <a:ext cx="8712968" cy="5184576"/>
          </a:xfrm>
        </p:spPr>
        <p:txBody>
          <a:bodyPr/>
          <a:lstStyle/>
          <a:p>
            <a:pPr eaLnBrk="1" hangingPunct="1"/>
            <a:r>
              <a:rPr lang="tr-TR" sz="2800" dirty="0" smtClean="0"/>
              <a:t>Mönüden:</a:t>
            </a:r>
          </a:p>
          <a:p>
            <a:pPr eaLnBrk="1" hangingPunct="1"/>
            <a:r>
              <a:rPr lang="en-US" sz="2800" dirty="0" smtClean="0"/>
              <a:t>Analyze -&gt; Nonparametric </a:t>
            </a:r>
            <a:r>
              <a:rPr lang="tr-TR" sz="2800" dirty="0" smtClean="0"/>
              <a:t>Tests</a:t>
            </a:r>
            <a:r>
              <a:rPr lang="en-US" sz="2800" dirty="0" smtClean="0"/>
              <a:t>-&gt; </a:t>
            </a:r>
            <a:r>
              <a:rPr lang="tr-TR" sz="2800" dirty="0" smtClean="0"/>
              <a:t>Legacy Dialogs   -&gt;K</a:t>
            </a:r>
            <a:r>
              <a:rPr lang="en-US" sz="2800" dirty="0" smtClean="0"/>
              <a:t> </a:t>
            </a:r>
            <a:r>
              <a:rPr lang="tr-TR" sz="2800" dirty="0" smtClean="0"/>
              <a:t>Independent</a:t>
            </a:r>
            <a:r>
              <a:rPr lang="en-US" sz="2800" dirty="0" smtClean="0"/>
              <a:t> </a:t>
            </a:r>
            <a:r>
              <a:rPr lang="tr-TR" sz="2800" dirty="0" smtClean="0"/>
              <a:t>S</a:t>
            </a:r>
            <a:r>
              <a:rPr lang="en-US" sz="2800" dirty="0" smtClean="0"/>
              <a:t>ample</a:t>
            </a:r>
            <a:r>
              <a:rPr lang="tr-TR" sz="2800" dirty="0" err="1" smtClean="0"/>
              <a:t>s’ı</a:t>
            </a:r>
            <a:r>
              <a:rPr lang="tr-TR" sz="2800" dirty="0" smtClean="0"/>
              <a:t> seçin</a:t>
            </a:r>
          </a:p>
          <a:p>
            <a:pPr eaLnBrk="1" hangingPunct="1"/>
            <a:r>
              <a:rPr lang="tr-TR" sz="2800" dirty="0" smtClean="0"/>
              <a:t>Test değişkenine yazma puanını atayın</a:t>
            </a:r>
          </a:p>
          <a:p>
            <a:pPr eaLnBrk="1" hangingPunct="1"/>
            <a:r>
              <a:rPr lang="tr-TR" sz="2800" dirty="0" smtClean="0"/>
              <a:t>Gruplama değişkenine program türünü atayın ve Define </a:t>
            </a:r>
            <a:r>
              <a:rPr lang="tr-TR" sz="2800" dirty="0" err="1" smtClean="0"/>
              <a:t>range’e</a:t>
            </a:r>
            <a:r>
              <a:rPr lang="tr-TR" sz="2800" dirty="0" smtClean="0"/>
              <a:t> tıklayarak minimum 1, maksimum 3 değerlerini girin</a:t>
            </a:r>
          </a:p>
          <a:p>
            <a:pPr eaLnBrk="1" hangingPunct="1"/>
            <a:r>
              <a:rPr lang="tr-TR" sz="2800" dirty="0" smtClean="0"/>
              <a:t>Test türü için </a:t>
            </a:r>
            <a:r>
              <a:rPr lang="tr-TR" sz="2800" dirty="0" err="1" smtClean="0"/>
              <a:t>Kruskal</a:t>
            </a:r>
            <a:r>
              <a:rPr lang="tr-TR" sz="2800" dirty="0" smtClean="0"/>
              <a:t> </a:t>
            </a:r>
            <a:r>
              <a:rPr lang="tr-TR" sz="2800" dirty="0" err="1" smtClean="0"/>
              <a:t>Wallis’i</a:t>
            </a:r>
            <a:r>
              <a:rPr lang="tr-TR" sz="2800" dirty="0" smtClean="0"/>
              <a:t> ve </a:t>
            </a:r>
            <a:r>
              <a:rPr lang="tr-TR" sz="2800" dirty="0" err="1" smtClean="0"/>
              <a:t>Median’ı</a:t>
            </a:r>
            <a:r>
              <a:rPr lang="tr-TR" sz="2800" dirty="0" smtClean="0"/>
              <a:t> işaretleyin</a:t>
            </a:r>
          </a:p>
          <a:p>
            <a:pPr eaLnBrk="1" hangingPunct="1"/>
            <a:r>
              <a:rPr lang="tr-TR" sz="2800" dirty="0" err="1" smtClean="0"/>
              <a:t>Options’a</a:t>
            </a:r>
            <a:r>
              <a:rPr lang="tr-TR" sz="2800" dirty="0" smtClean="0"/>
              <a:t> tıklayarak </a:t>
            </a:r>
            <a:r>
              <a:rPr lang="tr-TR" sz="2800" dirty="0" err="1" smtClean="0"/>
              <a:t>Descriptives’i</a:t>
            </a:r>
            <a:r>
              <a:rPr lang="tr-TR" sz="2800" dirty="0" smtClean="0"/>
              <a:t> işaretleyin</a:t>
            </a:r>
          </a:p>
          <a:p>
            <a:pPr eaLnBrk="1" hangingPunct="1"/>
            <a:r>
              <a:rPr lang="tr-TR" sz="2800" dirty="0" err="1" smtClean="0"/>
              <a:t>OK’e</a:t>
            </a:r>
            <a:r>
              <a:rPr lang="tr-TR" sz="2800" dirty="0" smtClean="0"/>
              <a:t> tıklayın</a:t>
            </a:r>
            <a:endParaRPr lang="en-US" sz="2800" dirty="0" smtClean="0"/>
          </a:p>
          <a:p>
            <a:endParaRPr lang="tr-TR" sz="2800" dirty="0"/>
          </a:p>
        </p:txBody>
      </p:sp>
    </p:spTree>
  </p:cSld>
  <p:clrMapOvr>
    <a:masterClrMapping/>
  </p:clrMapOvr>
  <p:transition>
    <p:cover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Kruskal</a:t>
            </a:r>
            <a:r>
              <a:rPr lang="tr-TR" dirty="0" smtClean="0"/>
              <a:t>-</a:t>
            </a:r>
            <a:r>
              <a:rPr lang="tr-TR" dirty="0" err="1" smtClean="0"/>
              <a:t>Wallis</a:t>
            </a:r>
            <a:r>
              <a:rPr lang="tr-TR" dirty="0" smtClean="0"/>
              <a:t> Testi Sonucu</a:t>
            </a:r>
            <a:endParaRPr lang="tr-TR" dirty="0"/>
          </a:p>
        </p:txBody>
      </p:sp>
      <p:pic>
        <p:nvPicPr>
          <p:cNvPr id="459778" name="Picture 2"/>
          <p:cNvPicPr>
            <a:picLocks noChangeAspect="1" noChangeArrowheads="1"/>
          </p:cNvPicPr>
          <p:nvPr/>
        </p:nvPicPr>
        <p:blipFill>
          <a:blip r:embed="rId3" cstate="print"/>
          <a:srcRect/>
          <a:stretch>
            <a:fillRect/>
          </a:stretch>
        </p:blipFill>
        <p:spPr bwMode="auto">
          <a:xfrm>
            <a:off x="179513" y="980729"/>
            <a:ext cx="4248471" cy="5256584"/>
          </a:xfrm>
          <a:prstGeom prst="rect">
            <a:avLst/>
          </a:prstGeom>
          <a:noFill/>
          <a:ln w="9525">
            <a:noFill/>
            <a:miter lim="800000"/>
            <a:headEnd/>
            <a:tailEnd/>
          </a:ln>
        </p:spPr>
      </p:pic>
      <p:pic>
        <p:nvPicPr>
          <p:cNvPr id="459779" name="Picture 3"/>
          <p:cNvPicPr>
            <a:picLocks noChangeAspect="1" noChangeArrowheads="1"/>
          </p:cNvPicPr>
          <p:nvPr/>
        </p:nvPicPr>
        <p:blipFill>
          <a:blip r:embed="rId4" cstate="print"/>
          <a:srcRect/>
          <a:stretch>
            <a:fillRect/>
          </a:stretch>
        </p:blipFill>
        <p:spPr bwMode="auto">
          <a:xfrm>
            <a:off x="4572000" y="1052736"/>
            <a:ext cx="4392487" cy="5400600"/>
          </a:xfrm>
          <a:prstGeom prst="rect">
            <a:avLst/>
          </a:prstGeom>
          <a:noFill/>
          <a:ln w="9525">
            <a:noFill/>
            <a:miter lim="800000"/>
            <a:headEnd/>
            <a:tailEnd/>
          </a:ln>
        </p:spPr>
      </p:pic>
    </p:spTree>
  </p:cSld>
  <p:clrMapOvr>
    <a:masterClrMapping/>
  </p:clrMapOvr>
  <p:transition>
    <p:cover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tr-TR" dirty="0" smtClean="0"/>
              <a:t>Tabloların Yorumu</a:t>
            </a:r>
          </a:p>
        </p:txBody>
      </p:sp>
      <p:sp>
        <p:nvSpPr>
          <p:cNvPr id="5" name="4 İçerik Yer Tutucusu"/>
          <p:cNvSpPr>
            <a:spLocks noGrp="1"/>
          </p:cNvSpPr>
          <p:nvPr>
            <p:ph idx="1"/>
          </p:nvPr>
        </p:nvSpPr>
        <p:spPr>
          <a:xfrm>
            <a:off x="251520" y="1052736"/>
            <a:ext cx="8892480" cy="5256584"/>
          </a:xfrm>
        </p:spPr>
        <p:txBody>
          <a:bodyPr/>
          <a:lstStyle/>
          <a:p>
            <a:r>
              <a:rPr lang="tr-TR" sz="2400" dirty="0" smtClean="0"/>
              <a:t>Mann-Whitney U testindeki gibi puanlar sıralanır</a:t>
            </a:r>
          </a:p>
          <a:p>
            <a:r>
              <a:rPr lang="tr-TR" sz="2400" dirty="0" smtClean="0"/>
              <a:t>Lise türüne göre sıraların ortalaması alınır</a:t>
            </a:r>
          </a:p>
          <a:p>
            <a:r>
              <a:rPr lang="tr-TR" sz="2400" dirty="0" smtClean="0"/>
              <a:t>K-W test istatistiği </a:t>
            </a:r>
            <a:r>
              <a:rPr lang="tr-TR" sz="2400" i="1" dirty="0" smtClean="0"/>
              <a:t>H</a:t>
            </a:r>
            <a:r>
              <a:rPr lang="tr-TR" sz="2400" dirty="0" smtClean="0"/>
              <a:t> olarak bilinir ama PASW’de ki- kare olarak veriliyor</a:t>
            </a:r>
          </a:p>
          <a:p>
            <a:r>
              <a:rPr lang="tr-TR" sz="2400" dirty="0" smtClean="0"/>
              <a:t>Öğrencilerin mezun oldukları lise türüne göre yazma notları arasındaki fark anlamlı (</a:t>
            </a:r>
            <a:r>
              <a:rPr lang="tr-TR" sz="2400" i="1" dirty="0" smtClean="0"/>
              <a:t>H</a:t>
            </a:r>
            <a:r>
              <a:rPr lang="tr-TR" sz="2400" dirty="0" smtClean="0"/>
              <a:t> = 34,045, </a:t>
            </a:r>
            <a:r>
              <a:rPr lang="tr-TR" sz="2400" i="1" dirty="0" smtClean="0"/>
              <a:t>SD</a:t>
            </a:r>
            <a:r>
              <a:rPr lang="tr-TR" sz="2400" dirty="0" smtClean="0"/>
              <a:t>=2, </a:t>
            </a:r>
            <a:r>
              <a:rPr lang="tr-TR" sz="2400" i="1" dirty="0" smtClean="0"/>
              <a:t>p</a:t>
            </a:r>
            <a:r>
              <a:rPr lang="tr-TR" sz="2400" dirty="0" smtClean="0"/>
              <a:t>=0,000)</a:t>
            </a:r>
          </a:p>
          <a:p>
            <a:r>
              <a:rPr lang="tr-TR" sz="2400" dirty="0" smtClean="0"/>
              <a:t>Ortanca (</a:t>
            </a:r>
            <a:r>
              <a:rPr lang="tr-TR" sz="2400" dirty="0" err="1" smtClean="0"/>
              <a:t>median</a:t>
            </a:r>
            <a:r>
              <a:rPr lang="tr-TR" sz="2400" dirty="0" smtClean="0"/>
              <a:t>) testi de aynı sonucu veriyor</a:t>
            </a:r>
          </a:p>
          <a:p>
            <a:r>
              <a:rPr lang="tr-TR" sz="2400" dirty="0" smtClean="0"/>
              <a:t>Anadolu liselerinden mezun olan öğrencilerin çoğu ortancadan (54) daha yüksek not almışlar</a:t>
            </a:r>
          </a:p>
          <a:p>
            <a:r>
              <a:rPr lang="tr-TR" sz="2400" dirty="0" smtClean="0"/>
              <a:t>Parametrik olmayan testler için yaygın kullanılan post hoc testleri yok</a:t>
            </a:r>
          </a:p>
          <a:p>
            <a:r>
              <a:rPr lang="tr-TR" sz="2400" dirty="0" smtClean="0"/>
              <a:t>Farklı grubu/grupları bulmak için 3 </a:t>
            </a:r>
            <a:r>
              <a:rPr lang="tr-TR" sz="2400" dirty="0" err="1" smtClean="0"/>
              <a:t>Mann</a:t>
            </a:r>
            <a:r>
              <a:rPr lang="tr-TR" sz="2400" dirty="0" smtClean="0"/>
              <a:t>-</a:t>
            </a:r>
            <a:r>
              <a:rPr lang="tr-TR" sz="2400" dirty="0" err="1" smtClean="0"/>
              <a:t>Whitney</a:t>
            </a:r>
            <a:r>
              <a:rPr lang="tr-TR" sz="2400" dirty="0" smtClean="0"/>
              <a:t> testi yapmak gerekir</a:t>
            </a:r>
          </a:p>
        </p:txBody>
      </p:sp>
    </p:spTree>
  </p:cSld>
  <p:clrMapOvr>
    <a:masterClrMapping/>
  </p:clrMapOvr>
  <p:transition>
    <p:cover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0"/>
            <a:ext cx="8568952" cy="914400"/>
          </a:xfrm>
        </p:spPr>
        <p:txBody>
          <a:bodyPr/>
          <a:lstStyle/>
          <a:p>
            <a:r>
              <a:rPr lang="tr-TR" dirty="0" err="1" smtClean="0"/>
              <a:t>Mann</a:t>
            </a:r>
            <a:r>
              <a:rPr lang="tr-TR" dirty="0" smtClean="0"/>
              <a:t>-</a:t>
            </a:r>
            <a:r>
              <a:rPr lang="tr-TR" dirty="0" err="1" smtClean="0"/>
              <a:t>Whitney</a:t>
            </a:r>
            <a:r>
              <a:rPr lang="tr-TR" dirty="0" smtClean="0"/>
              <a:t> Post hoc Testleri</a:t>
            </a:r>
            <a:endParaRPr lang="tr-TR" dirty="0"/>
          </a:p>
        </p:txBody>
      </p:sp>
      <p:pic>
        <p:nvPicPr>
          <p:cNvPr id="460802" name="Picture 2"/>
          <p:cNvPicPr>
            <a:picLocks noChangeAspect="1" noChangeArrowheads="1"/>
          </p:cNvPicPr>
          <p:nvPr/>
        </p:nvPicPr>
        <p:blipFill>
          <a:blip r:embed="rId3" cstate="print"/>
          <a:srcRect/>
          <a:stretch>
            <a:fillRect/>
          </a:stretch>
        </p:blipFill>
        <p:spPr bwMode="auto">
          <a:xfrm>
            <a:off x="611560" y="1340768"/>
            <a:ext cx="3312368" cy="2361862"/>
          </a:xfrm>
          <a:prstGeom prst="rect">
            <a:avLst/>
          </a:prstGeom>
          <a:noFill/>
          <a:ln w="9525">
            <a:noFill/>
            <a:miter lim="800000"/>
            <a:headEnd/>
            <a:tailEnd/>
          </a:ln>
        </p:spPr>
      </p:pic>
      <p:pic>
        <p:nvPicPr>
          <p:cNvPr id="460803" name="Picture 3"/>
          <p:cNvPicPr>
            <a:picLocks noChangeAspect="1" noChangeArrowheads="1"/>
          </p:cNvPicPr>
          <p:nvPr/>
        </p:nvPicPr>
        <p:blipFill>
          <a:blip r:embed="rId4" cstate="print"/>
          <a:srcRect/>
          <a:stretch>
            <a:fillRect/>
          </a:stretch>
        </p:blipFill>
        <p:spPr bwMode="auto">
          <a:xfrm>
            <a:off x="4788024" y="1124744"/>
            <a:ext cx="3390503" cy="2366138"/>
          </a:xfrm>
          <a:prstGeom prst="rect">
            <a:avLst/>
          </a:prstGeom>
          <a:noFill/>
          <a:ln w="9525">
            <a:noFill/>
            <a:miter lim="800000"/>
            <a:headEnd/>
            <a:tailEnd/>
          </a:ln>
        </p:spPr>
      </p:pic>
      <p:pic>
        <p:nvPicPr>
          <p:cNvPr id="460804" name="Picture 4"/>
          <p:cNvPicPr>
            <a:picLocks noChangeAspect="1" noChangeArrowheads="1"/>
          </p:cNvPicPr>
          <p:nvPr/>
        </p:nvPicPr>
        <p:blipFill>
          <a:blip r:embed="rId5" cstate="print"/>
          <a:srcRect/>
          <a:stretch>
            <a:fillRect/>
          </a:stretch>
        </p:blipFill>
        <p:spPr bwMode="auto">
          <a:xfrm>
            <a:off x="539552" y="4077072"/>
            <a:ext cx="3168352" cy="2372712"/>
          </a:xfrm>
          <a:prstGeom prst="rect">
            <a:avLst/>
          </a:prstGeom>
          <a:noFill/>
          <a:ln w="9525">
            <a:noFill/>
            <a:miter lim="800000"/>
            <a:headEnd/>
            <a:tailEnd/>
          </a:ln>
        </p:spPr>
      </p:pic>
      <p:sp>
        <p:nvSpPr>
          <p:cNvPr id="7" name="Text Box 14"/>
          <p:cNvSpPr txBox="1">
            <a:spLocks noChangeArrowheads="1"/>
          </p:cNvSpPr>
          <p:nvPr/>
        </p:nvSpPr>
        <p:spPr bwMode="auto">
          <a:xfrm>
            <a:off x="455620" y="980728"/>
            <a:ext cx="1689886" cy="338554"/>
          </a:xfrm>
          <a:prstGeom prst="rect">
            <a:avLst/>
          </a:prstGeom>
          <a:solidFill>
            <a:srgbClr val="FFFF00"/>
          </a:solidFill>
          <a:ln w="9525">
            <a:solidFill>
              <a:srgbClr val="FF3300"/>
            </a:solidFill>
            <a:miter lim="800000"/>
            <a:headEnd/>
            <a:tailEnd/>
          </a:ln>
        </p:spPr>
        <p:txBody>
          <a:bodyPr wrap="none">
            <a:spAutoFit/>
          </a:bodyPr>
          <a:lstStyle/>
          <a:p>
            <a:r>
              <a:rPr lang="tr-TR" sz="1600" b="1" dirty="0" err="1" smtClean="0"/>
              <a:t>anadolu</a:t>
            </a:r>
            <a:r>
              <a:rPr lang="tr-TR" sz="1600" b="1" dirty="0" smtClean="0"/>
              <a:t> - genel</a:t>
            </a:r>
            <a:endParaRPr lang="en-US" sz="1600" b="1" dirty="0"/>
          </a:p>
        </p:txBody>
      </p:sp>
      <p:sp>
        <p:nvSpPr>
          <p:cNvPr id="8" name="Text Box 14"/>
          <p:cNvSpPr txBox="1">
            <a:spLocks noChangeArrowheads="1"/>
          </p:cNvSpPr>
          <p:nvPr/>
        </p:nvSpPr>
        <p:spPr bwMode="auto">
          <a:xfrm>
            <a:off x="323528" y="3717032"/>
            <a:ext cx="1850186" cy="338554"/>
          </a:xfrm>
          <a:prstGeom prst="rect">
            <a:avLst/>
          </a:prstGeom>
          <a:solidFill>
            <a:srgbClr val="FFFF00"/>
          </a:solidFill>
          <a:ln w="9525">
            <a:solidFill>
              <a:srgbClr val="FF3300"/>
            </a:solidFill>
            <a:miter lim="800000"/>
            <a:headEnd/>
            <a:tailEnd/>
          </a:ln>
        </p:spPr>
        <p:txBody>
          <a:bodyPr wrap="none">
            <a:spAutoFit/>
          </a:bodyPr>
          <a:lstStyle/>
          <a:p>
            <a:r>
              <a:rPr lang="tr-TR" sz="1600" b="1" dirty="0" err="1" smtClean="0"/>
              <a:t>anadolu</a:t>
            </a:r>
            <a:r>
              <a:rPr lang="tr-TR" sz="1600" b="1" dirty="0" smtClean="0"/>
              <a:t> - meslek</a:t>
            </a:r>
            <a:endParaRPr lang="en-US" sz="1600" b="1" dirty="0"/>
          </a:p>
        </p:txBody>
      </p:sp>
      <p:sp>
        <p:nvSpPr>
          <p:cNvPr id="9" name="Text Box 14"/>
          <p:cNvSpPr txBox="1">
            <a:spLocks noChangeArrowheads="1"/>
          </p:cNvSpPr>
          <p:nvPr/>
        </p:nvSpPr>
        <p:spPr bwMode="auto">
          <a:xfrm>
            <a:off x="4139952" y="980728"/>
            <a:ext cx="1542410" cy="338554"/>
          </a:xfrm>
          <a:prstGeom prst="rect">
            <a:avLst/>
          </a:prstGeom>
          <a:solidFill>
            <a:srgbClr val="FFFF00"/>
          </a:solidFill>
          <a:ln w="9525">
            <a:solidFill>
              <a:srgbClr val="FF3300"/>
            </a:solidFill>
            <a:miter lim="800000"/>
            <a:headEnd/>
            <a:tailEnd/>
          </a:ln>
        </p:spPr>
        <p:txBody>
          <a:bodyPr wrap="none">
            <a:spAutoFit/>
          </a:bodyPr>
          <a:lstStyle/>
          <a:p>
            <a:r>
              <a:rPr lang="tr-TR" sz="1600" b="1" dirty="0" smtClean="0"/>
              <a:t>meslek- genel</a:t>
            </a:r>
            <a:endParaRPr lang="en-US" sz="1600" b="1" dirty="0"/>
          </a:p>
        </p:txBody>
      </p:sp>
      <p:sp>
        <p:nvSpPr>
          <p:cNvPr id="10" name="2 İçerik Yer Tutucusu"/>
          <p:cNvSpPr>
            <a:spLocks noGrp="1"/>
          </p:cNvSpPr>
          <p:nvPr>
            <p:ph idx="1"/>
          </p:nvPr>
        </p:nvSpPr>
        <p:spPr>
          <a:xfrm>
            <a:off x="3779912" y="3501008"/>
            <a:ext cx="5112568" cy="2880320"/>
          </a:xfrm>
          <a:solidFill>
            <a:schemeClr val="bg1">
              <a:lumMod val="85000"/>
            </a:schemeClr>
          </a:solidFill>
        </p:spPr>
        <p:txBody>
          <a:bodyPr/>
          <a:lstStyle/>
          <a:p>
            <a:r>
              <a:rPr lang="tr-TR" sz="2000" dirty="0" smtClean="0"/>
              <a:t>Üç farklı grup için test  yapılır; her birinin kendi </a:t>
            </a:r>
            <a:r>
              <a:rPr lang="tr-TR" sz="2000" dirty="0" smtClean="0">
                <a:sym typeface="Symbol" pitchFamily="18" charset="2"/>
              </a:rPr>
              <a:t>alfa yanılma yüzdesi () </a:t>
            </a:r>
            <a:r>
              <a:rPr lang="tr-TR" sz="2000" dirty="0" smtClean="0"/>
              <a:t>olduğundan 0,05 üçe bölünür (0,0167) (buna Bonferroni düzeltmesi denilir)</a:t>
            </a:r>
          </a:p>
          <a:p>
            <a:r>
              <a:rPr lang="tr-TR" sz="2000" dirty="0" smtClean="0"/>
              <a:t>Yani meslek lisesiyle genel lise puanları arasındaki fark anlamlı olmaktan çıkar (0,02 &gt; 0, 017)</a:t>
            </a:r>
          </a:p>
          <a:p>
            <a:r>
              <a:rPr lang="tr-TR" sz="2000" dirty="0" smtClean="0"/>
              <a:t>ANOVA testinde de ikisi arasındaki fark sınırın biraz üstündeydi </a:t>
            </a:r>
          </a:p>
          <a:p>
            <a:endParaRPr lang="tr-TR" sz="2000" dirty="0" smtClean="0"/>
          </a:p>
          <a:p>
            <a:endParaRPr lang="tr-TR" sz="2800" dirty="0" smtClean="0"/>
          </a:p>
          <a:p>
            <a:endParaRPr lang="tr-TR" sz="2800" dirty="0"/>
          </a:p>
        </p:txBody>
      </p:sp>
    </p:spTree>
  </p:cSld>
  <p:clrMapOvr>
    <a:masterClrMapping/>
  </p:clrMapOvr>
  <p:transition>
    <p:cover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79512" y="0"/>
            <a:ext cx="8712968" cy="914400"/>
          </a:xfrm>
        </p:spPr>
        <p:txBody>
          <a:bodyPr/>
          <a:lstStyle/>
          <a:p>
            <a:pPr eaLnBrk="1" hangingPunct="1"/>
            <a:r>
              <a:rPr lang="tr-TR" dirty="0" err="1" smtClean="0"/>
              <a:t>Kruskal</a:t>
            </a:r>
            <a:r>
              <a:rPr lang="tr-TR" dirty="0" smtClean="0"/>
              <a:t>-</a:t>
            </a:r>
            <a:r>
              <a:rPr lang="tr-TR" dirty="0" err="1" smtClean="0"/>
              <a:t>Wallis</a:t>
            </a:r>
            <a:r>
              <a:rPr lang="tr-TR" dirty="0" smtClean="0"/>
              <a:t> Testi Etki Büyüklüğü</a:t>
            </a:r>
          </a:p>
        </p:txBody>
      </p:sp>
      <p:sp>
        <p:nvSpPr>
          <p:cNvPr id="5" name="4 İçerik Yer Tutucusu"/>
          <p:cNvSpPr>
            <a:spLocks noGrp="1"/>
          </p:cNvSpPr>
          <p:nvPr>
            <p:ph idx="1"/>
          </p:nvPr>
        </p:nvSpPr>
        <p:spPr>
          <a:xfrm>
            <a:off x="457200" y="1219200"/>
            <a:ext cx="8219256" cy="4658072"/>
          </a:xfrm>
        </p:spPr>
        <p:txBody>
          <a:bodyPr/>
          <a:lstStyle/>
          <a:p>
            <a:r>
              <a:rPr lang="tr-TR" dirty="0" err="1" smtClean="0"/>
              <a:t>Kruskall</a:t>
            </a:r>
            <a:r>
              <a:rPr lang="tr-TR" dirty="0" smtClean="0"/>
              <a:t> </a:t>
            </a:r>
            <a:r>
              <a:rPr lang="tr-TR" dirty="0" err="1" smtClean="0"/>
              <a:t>Wallis</a:t>
            </a:r>
            <a:r>
              <a:rPr lang="tr-TR" dirty="0" smtClean="0"/>
              <a:t> testi için etki büyüklüğü her ikili grup için ayrı ayrı hesaplanır. </a:t>
            </a:r>
          </a:p>
          <a:p>
            <a:r>
              <a:rPr lang="tr-TR" dirty="0" smtClean="0"/>
              <a:t>Anadolu liseleri ile meslek liseleri için </a:t>
            </a:r>
            <a:r>
              <a:rPr lang="tr-TR" i="1" dirty="0" smtClean="0"/>
              <a:t>r</a:t>
            </a:r>
            <a:r>
              <a:rPr lang="tr-TR" dirty="0" smtClean="0"/>
              <a:t> = -5,587 / </a:t>
            </a:r>
            <a:r>
              <a:rPr lang="tr-TR" sz="3600" dirty="0" smtClean="0"/>
              <a:t>√</a:t>
            </a:r>
            <a:r>
              <a:rPr lang="tr-TR" dirty="0" smtClean="0"/>
              <a:t>(105+50) = -0,45 (yani 0,5’e yakın olduğu için etki katsayısı büyük sayılır)</a:t>
            </a:r>
          </a:p>
          <a:p>
            <a:r>
              <a:rPr lang="tr-TR" i="1" dirty="0" err="1" smtClean="0"/>
              <a:t>r</a:t>
            </a:r>
            <a:r>
              <a:rPr lang="tr-TR" i="1" baseline="-25000" dirty="0" err="1" smtClean="0"/>
              <a:t>anadolu</a:t>
            </a:r>
            <a:r>
              <a:rPr lang="tr-TR" i="1" baseline="-25000" dirty="0" smtClean="0"/>
              <a:t>-genel</a:t>
            </a:r>
            <a:r>
              <a:rPr lang="tr-TR" dirty="0" smtClean="0"/>
              <a:t>= -0,25 (etki küçük)</a:t>
            </a:r>
          </a:p>
          <a:p>
            <a:r>
              <a:rPr lang="tr-TR" i="1" dirty="0" err="1" smtClean="0"/>
              <a:t>r</a:t>
            </a:r>
            <a:r>
              <a:rPr lang="tr-TR" i="1" baseline="-25000" dirty="0" err="1" smtClean="0"/>
              <a:t>meslek</a:t>
            </a:r>
            <a:r>
              <a:rPr lang="tr-TR" i="1" baseline="-25000" dirty="0" smtClean="0"/>
              <a:t>-genel</a:t>
            </a:r>
            <a:r>
              <a:rPr lang="tr-TR" baseline="-25000" dirty="0" smtClean="0"/>
              <a:t> </a:t>
            </a:r>
            <a:r>
              <a:rPr lang="tr-TR" dirty="0" smtClean="0"/>
              <a:t>= -0,24 (etki küçük)</a:t>
            </a:r>
          </a:p>
          <a:p>
            <a:endParaRPr lang="tr-TR" dirty="0" smtClean="0"/>
          </a:p>
          <a:p>
            <a:endParaRPr lang="tr-TR" dirty="0"/>
          </a:p>
        </p:txBody>
      </p:sp>
      <p:sp>
        <p:nvSpPr>
          <p:cNvPr id="8" name="7 Metin kutusu"/>
          <p:cNvSpPr txBox="1"/>
          <p:nvPr/>
        </p:nvSpPr>
        <p:spPr>
          <a:xfrm>
            <a:off x="6228184" y="6165304"/>
            <a:ext cx="2914580" cy="276999"/>
          </a:xfrm>
          <a:prstGeom prst="rect">
            <a:avLst/>
          </a:prstGeom>
          <a:noFill/>
        </p:spPr>
        <p:txBody>
          <a:bodyPr wrap="none" rtlCol="0">
            <a:spAutoFit/>
          </a:bodyPr>
          <a:lstStyle/>
          <a:p>
            <a:r>
              <a:rPr lang="tr-TR" sz="1200" dirty="0" smtClean="0"/>
              <a:t>Kaynak: </a:t>
            </a:r>
            <a:r>
              <a:rPr lang="tr-TR" sz="1200" dirty="0" err="1" smtClean="0"/>
              <a:t>Field</a:t>
            </a:r>
            <a:r>
              <a:rPr lang="tr-TR" sz="1200" dirty="0" smtClean="0"/>
              <a:t> ve Hole, 2008, s. 247-249</a:t>
            </a:r>
            <a:endParaRPr lang="tr-TR" sz="1200" dirty="0"/>
          </a:p>
        </p:txBody>
      </p:sp>
    </p:spTree>
  </p:cSld>
  <p:clrMapOvr>
    <a:masterClrMapping/>
  </p:clrMapOvr>
  <p:transition>
    <p:cover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14400"/>
          </a:xfrm>
        </p:spPr>
        <p:txBody>
          <a:bodyPr/>
          <a:lstStyle/>
          <a:p>
            <a:r>
              <a:rPr lang="tr-TR" sz="3700" dirty="0" err="1" smtClean="0"/>
              <a:t>Kruskal</a:t>
            </a:r>
            <a:r>
              <a:rPr lang="tr-TR" sz="3700" dirty="0" smtClean="0"/>
              <a:t> </a:t>
            </a:r>
            <a:r>
              <a:rPr lang="tr-TR" sz="3700" dirty="0" err="1" smtClean="0"/>
              <a:t>Wallis</a:t>
            </a:r>
            <a:r>
              <a:rPr lang="tr-TR" sz="3700" dirty="0" smtClean="0"/>
              <a:t> Testi Sonucunu Rapor Etme</a:t>
            </a:r>
            <a:endParaRPr lang="tr-TR" sz="3700" dirty="0"/>
          </a:p>
        </p:txBody>
      </p:sp>
      <p:sp>
        <p:nvSpPr>
          <p:cNvPr id="3" name="2 İçerik Yer Tutucusu"/>
          <p:cNvSpPr>
            <a:spLocks noGrp="1"/>
          </p:cNvSpPr>
          <p:nvPr>
            <p:ph idx="1"/>
          </p:nvPr>
        </p:nvSpPr>
        <p:spPr>
          <a:xfrm>
            <a:off x="457200" y="1219200"/>
            <a:ext cx="8507288" cy="4953000"/>
          </a:xfrm>
        </p:spPr>
        <p:txBody>
          <a:bodyPr/>
          <a:lstStyle/>
          <a:p>
            <a:r>
              <a:rPr lang="tr-TR" sz="2000" dirty="0" err="1" smtClean="0"/>
              <a:t>Kruskal</a:t>
            </a:r>
            <a:r>
              <a:rPr lang="tr-TR" sz="2000" dirty="0" smtClean="0"/>
              <a:t> </a:t>
            </a:r>
            <a:r>
              <a:rPr lang="tr-TR" sz="2000" dirty="0" err="1" smtClean="0"/>
              <a:t>Wallis</a:t>
            </a:r>
            <a:r>
              <a:rPr lang="tr-TR" sz="2000" dirty="0" smtClean="0"/>
              <a:t> testi APA stiline göre şöyle rapor edilir:</a:t>
            </a:r>
          </a:p>
          <a:p>
            <a:r>
              <a:rPr lang="tr-TR" sz="2000" dirty="0" smtClean="0"/>
              <a:t>“Öğrencilerin yazma notları hangi tür liseden mezun olduklarına göre anlamlı düzeyde farklılık göstermektedir (</a:t>
            </a:r>
            <a:r>
              <a:rPr lang="tr-TR" sz="2000" i="1" dirty="0" smtClean="0"/>
              <a:t>H</a:t>
            </a:r>
            <a:r>
              <a:rPr lang="tr-TR" sz="2000" dirty="0" smtClean="0"/>
              <a:t> = 34,045, </a:t>
            </a:r>
            <a:r>
              <a:rPr lang="tr-TR" sz="2000" i="1" dirty="0" smtClean="0"/>
              <a:t>SD</a:t>
            </a:r>
            <a:r>
              <a:rPr lang="tr-TR" sz="2000" dirty="0" smtClean="0"/>
              <a:t>=2, </a:t>
            </a:r>
            <a:r>
              <a:rPr lang="tr-TR" sz="2000" i="1" dirty="0" smtClean="0"/>
              <a:t>p</a:t>
            </a:r>
            <a:r>
              <a:rPr lang="tr-TR" sz="2000" dirty="0" smtClean="0"/>
              <a:t>=0,000). Farkın hangi grup ya da gruplardan kaynaklandığını bulmak için </a:t>
            </a:r>
            <a:r>
              <a:rPr lang="tr-TR" sz="2000" dirty="0" err="1" smtClean="0"/>
              <a:t>Mann</a:t>
            </a:r>
            <a:r>
              <a:rPr lang="tr-TR" sz="2000" dirty="0" smtClean="0"/>
              <a:t>-</a:t>
            </a:r>
            <a:r>
              <a:rPr lang="tr-TR" sz="2000" dirty="0" err="1" smtClean="0"/>
              <a:t>Whitney</a:t>
            </a:r>
            <a:r>
              <a:rPr lang="tr-TR" sz="2000" dirty="0" smtClean="0"/>
              <a:t> </a:t>
            </a:r>
            <a:r>
              <a:rPr lang="tr-TR" sz="2000" i="1" dirty="0" smtClean="0"/>
              <a:t>U</a:t>
            </a:r>
            <a:r>
              <a:rPr lang="tr-TR" sz="2000" dirty="0" smtClean="0"/>
              <a:t> testleri yapıldı. </a:t>
            </a:r>
            <a:r>
              <a:rPr lang="tr-TR" sz="2000" dirty="0" err="1" smtClean="0"/>
              <a:t>Bonferroni</a:t>
            </a:r>
            <a:r>
              <a:rPr lang="tr-TR" sz="2000" dirty="0" smtClean="0"/>
              <a:t> düzeltmesi uygulanarak tüm etkiler için anlamlılık düzeyi 0,0167 olarak kabul edildi. Meslek liseleriyle genel lise mezunlarının yazma puanları arasında anlamlı bir fark gözlenmedi (</a:t>
            </a:r>
            <a:r>
              <a:rPr lang="tr-TR" sz="2000" i="1" dirty="0" smtClean="0"/>
              <a:t>U</a:t>
            </a:r>
            <a:r>
              <a:rPr lang="tr-TR" sz="2000" dirty="0" smtClean="0"/>
              <a:t>=813,</a:t>
            </a:r>
            <a:r>
              <a:rPr lang="tr-TR" sz="2000" i="1" dirty="0" smtClean="0"/>
              <a:t> p</a:t>
            </a:r>
            <a:r>
              <a:rPr lang="tr-TR" sz="2000" dirty="0" smtClean="0"/>
              <a:t> &gt; 0,0167). Anadolu liseleriyle meslek liselerinden ve </a:t>
            </a:r>
            <a:r>
              <a:rPr lang="tr-TR" sz="2000" dirty="0" err="1" smtClean="0"/>
              <a:t>anadolu</a:t>
            </a:r>
            <a:r>
              <a:rPr lang="tr-TR" sz="2000" dirty="0" smtClean="0"/>
              <a:t> liseleriyle genel liselerden mezun olan deneklerin yazma notlarının birbirinden anlamlı düzeyde farklı olduğu görüldü (sırasıyla </a:t>
            </a:r>
            <a:r>
              <a:rPr lang="tr-TR" sz="2000" i="1" dirty="0" smtClean="0"/>
              <a:t>U</a:t>
            </a:r>
            <a:r>
              <a:rPr lang="tr-TR" sz="2000" dirty="0" smtClean="0"/>
              <a:t>=1169, </a:t>
            </a:r>
            <a:r>
              <a:rPr lang="tr-TR" sz="2000" i="1" dirty="0" smtClean="0"/>
              <a:t>r</a:t>
            </a:r>
            <a:r>
              <a:rPr lang="tr-TR" sz="2000" dirty="0" smtClean="0"/>
              <a:t>=-0,45, </a:t>
            </a:r>
            <a:r>
              <a:rPr lang="tr-TR" sz="2000" i="1" dirty="0" smtClean="0"/>
              <a:t>U</a:t>
            </a:r>
            <a:r>
              <a:rPr lang="tr-TR" sz="2000" dirty="0" smtClean="0"/>
              <a:t>=1607, </a:t>
            </a:r>
            <a:r>
              <a:rPr lang="tr-TR" sz="2000" i="1" dirty="0" smtClean="0"/>
              <a:t>r</a:t>
            </a:r>
            <a:r>
              <a:rPr lang="tr-TR" sz="2000" dirty="0" smtClean="0"/>
              <a:t>=-0,25). Anadolu liselerinden mezun olan öğrencilerin yazma puanları hem meslek liselerinden hem de genel liselerden mezun olanlardan daha yüksektir.”</a:t>
            </a:r>
          </a:p>
          <a:p>
            <a:r>
              <a:rPr lang="tr-TR" sz="2000" b="1" dirty="0" smtClean="0"/>
              <a:t>Boş hipotez reddedilir</a:t>
            </a:r>
          </a:p>
          <a:p>
            <a:endParaRPr lang="tr-TR" sz="2000" b="1" dirty="0" smtClean="0"/>
          </a:p>
        </p:txBody>
      </p:sp>
      <p:sp>
        <p:nvSpPr>
          <p:cNvPr id="4" name="3 Metin kutusu"/>
          <p:cNvSpPr txBox="1"/>
          <p:nvPr/>
        </p:nvSpPr>
        <p:spPr>
          <a:xfrm>
            <a:off x="6193924" y="6165304"/>
            <a:ext cx="2914580" cy="276999"/>
          </a:xfrm>
          <a:prstGeom prst="rect">
            <a:avLst/>
          </a:prstGeom>
          <a:noFill/>
        </p:spPr>
        <p:txBody>
          <a:bodyPr wrap="none" rtlCol="0">
            <a:spAutoFit/>
          </a:bodyPr>
          <a:lstStyle/>
          <a:p>
            <a:r>
              <a:rPr lang="tr-TR" sz="1200" dirty="0" smtClean="0"/>
              <a:t>Kaynak: </a:t>
            </a:r>
            <a:r>
              <a:rPr lang="tr-TR" sz="1200" dirty="0" err="1" smtClean="0"/>
              <a:t>Field</a:t>
            </a:r>
            <a:r>
              <a:rPr lang="tr-TR" sz="1200" dirty="0" smtClean="0"/>
              <a:t> ve Hole, 2008, s. 247-249</a:t>
            </a:r>
            <a:endParaRPr lang="tr-TR" sz="1200" dirty="0"/>
          </a:p>
        </p:txBody>
      </p:sp>
    </p:spTree>
  </p:cSld>
  <p:clrMapOvr>
    <a:masterClrMapping/>
  </p:clrMapOvr>
  <p:transition>
    <p:cover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r>
              <a:rPr lang="tr-TR" dirty="0" err="1" smtClean="0"/>
              <a:t>Friedman’ın</a:t>
            </a:r>
            <a:r>
              <a:rPr lang="tr-TR" dirty="0" smtClean="0"/>
              <a:t> ANOVA Testi</a:t>
            </a:r>
          </a:p>
        </p:txBody>
      </p:sp>
      <p:sp>
        <p:nvSpPr>
          <p:cNvPr id="128003" name="Rectangle 3"/>
          <p:cNvSpPr>
            <a:spLocks noGrp="1" noChangeArrowheads="1"/>
          </p:cNvSpPr>
          <p:nvPr>
            <p:ph type="body" idx="1"/>
          </p:nvPr>
        </p:nvSpPr>
        <p:spPr>
          <a:xfrm>
            <a:off x="251520" y="1196752"/>
            <a:ext cx="8892480" cy="5184576"/>
          </a:xfrm>
        </p:spPr>
        <p:txBody>
          <a:bodyPr/>
          <a:lstStyle/>
          <a:p>
            <a:pPr eaLnBrk="1" hangingPunct="1"/>
            <a:r>
              <a:rPr lang="tr-TR" sz="2500" dirty="0" smtClean="0"/>
              <a:t>Tek yönlü tekrarlı ANOVA testinin parametrik olmayan karşılığı</a:t>
            </a:r>
          </a:p>
          <a:p>
            <a:pPr eaLnBrk="1" hangingPunct="1"/>
            <a:r>
              <a:rPr lang="tr-TR" sz="2500" dirty="0" smtClean="0"/>
              <a:t>Veriler normal dağılmamışsa, grup/koşul sayısı üç ve daha fazlaysa ve tüm gruplarda/koşullarda aynı denekler kullanıldıysa </a:t>
            </a:r>
            <a:r>
              <a:rPr lang="tr-TR" sz="2500" dirty="0" err="1" smtClean="0"/>
              <a:t>Friedman’ın</a:t>
            </a:r>
            <a:r>
              <a:rPr lang="tr-TR" sz="2500" dirty="0" smtClean="0"/>
              <a:t> ANOVA testi uygulanır </a:t>
            </a:r>
          </a:p>
          <a:p>
            <a:pPr eaLnBrk="1" hangingPunct="1"/>
            <a:r>
              <a:rPr lang="tr-TR" sz="2500" dirty="0" smtClean="0"/>
              <a:t>Ör., öğrencilerin okuma, yazma ve matematik puanları birbirinden farklı mıdır?</a:t>
            </a:r>
          </a:p>
          <a:p>
            <a:pPr eaLnBrk="1" hangingPunct="1"/>
            <a:r>
              <a:rPr lang="tr-TR" sz="2500" dirty="0" smtClean="0"/>
              <a:t>Araştırma </a:t>
            </a:r>
            <a:r>
              <a:rPr lang="tr-TR" sz="2500" dirty="0" err="1" smtClean="0"/>
              <a:t>denencesi</a:t>
            </a:r>
            <a:r>
              <a:rPr lang="tr-TR" sz="2500" dirty="0" smtClean="0"/>
              <a:t> (</a:t>
            </a:r>
            <a:r>
              <a:rPr lang="en-US" sz="2500" dirty="0" smtClean="0"/>
              <a:t>H</a:t>
            </a:r>
            <a:r>
              <a:rPr lang="tr-TR" sz="2500" baseline="-25000" dirty="0" smtClean="0"/>
              <a:t>1</a:t>
            </a:r>
            <a:r>
              <a:rPr lang="tr-TR" sz="2500" dirty="0" smtClean="0"/>
              <a:t>) </a:t>
            </a:r>
            <a:r>
              <a:rPr lang="tr-TR" sz="2500" baseline="-25000" dirty="0" smtClean="0"/>
              <a:t>:</a:t>
            </a:r>
            <a:r>
              <a:rPr lang="tr-TR" sz="2500" dirty="0" smtClean="0"/>
              <a:t> “Öğrencilerin okuma, yazma ve matematik puanları birbirinden farklıdır.” (çift kuyruk testi)</a:t>
            </a:r>
          </a:p>
          <a:p>
            <a:pPr eaLnBrk="1" hangingPunct="1"/>
            <a:r>
              <a:rPr lang="tr-TR" sz="2500" dirty="0" smtClean="0"/>
              <a:t>Boş hipotez (</a:t>
            </a:r>
            <a:r>
              <a:rPr lang="en-US" sz="2500" dirty="0" smtClean="0"/>
              <a:t>H</a:t>
            </a:r>
            <a:r>
              <a:rPr lang="tr-TR" sz="2500" baseline="-25000" dirty="0" smtClean="0"/>
              <a:t>0</a:t>
            </a:r>
            <a:r>
              <a:rPr lang="tr-TR" sz="2500" dirty="0" smtClean="0"/>
              <a:t>) her dersin puan türü sıralarının benzer olup olmadığını test eder</a:t>
            </a:r>
          </a:p>
        </p:txBody>
      </p:sp>
    </p:spTree>
  </p:cSld>
  <p:clrMapOvr>
    <a:masterClrMapping/>
  </p:clrMapOvr>
  <p:transition>
    <p:cover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914400"/>
          </a:xfrm>
        </p:spPr>
        <p:txBody>
          <a:bodyPr/>
          <a:lstStyle/>
          <a:p>
            <a:r>
              <a:rPr lang="tr-TR" sz="3700" dirty="0" smtClean="0"/>
              <a:t>Önce </a:t>
            </a:r>
            <a:r>
              <a:rPr lang="tr-TR" sz="3700" dirty="0" err="1" smtClean="0"/>
              <a:t>Kolmogorov</a:t>
            </a:r>
            <a:r>
              <a:rPr lang="tr-TR" sz="3700" dirty="0" smtClean="0"/>
              <a:t>-</a:t>
            </a:r>
            <a:r>
              <a:rPr lang="tr-TR" sz="3700" dirty="0" err="1" smtClean="0"/>
              <a:t>Smirnov</a:t>
            </a:r>
            <a:r>
              <a:rPr lang="tr-TR" sz="3700" dirty="0" smtClean="0"/>
              <a:t> Normallik Testi</a:t>
            </a:r>
            <a:endParaRPr lang="tr-TR" sz="3700" dirty="0"/>
          </a:p>
        </p:txBody>
      </p:sp>
      <p:sp>
        <p:nvSpPr>
          <p:cNvPr id="3" name="2 İçerik Yer Tutucusu"/>
          <p:cNvSpPr>
            <a:spLocks noGrp="1"/>
          </p:cNvSpPr>
          <p:nvPr>
            <p:ph idx="1"/>
          </p:nvPr>
        </p:nvSpPr>
        <p:spPr>
          <a:xfrm>
            <a:off x="395536" y="980728"/>
            <a:ext cx="8229600" cy="4953000"/>
          </a:xfrm>
        </p:spPr>
        <p:txBody>
          <a:bodyPr/>
          <a:lstStyle/>
          <a:p>
            <a:pPr eaLnBrk="1" hangingPunct="1"/>
            <a:r>
              <a:rPr lang="tr-TR" sz="2700" dirty="0" smtClean="0"/>
              <a:t>Mönüden:</a:t>
            </a:r>
          </a:p>
          <a:p>
            <a:pPr eaLnBrk="1" hangingPunct="1"/>
            <a:r>
              <a:rPr lang="en-US" sz="2700" dirty="0" smtClean="0"/>
              <a:t>Analyze -&gt; </a:t>
            </a:r>
            <a:r>
              <a:rPr lang="tr-TR" sz="2700" dirty="0" err="1" smtClean="0"/>
              <a:t>Descriptive</a:t>
            </a:r>
            <a:r>
              <a:rPr lang="tr-TR" sz="2700" dirty="0" smtClean="0"/>
              <a:t> </a:t>
            </a:r>
            <a:r>
              <a:rPr lang="tr-TR" sz="2700" dirty="0" err="1" smtClean="0"/>
              <a:t>Statistics</a:t>
            </a:r>
            <a:r>
              <a:rPr lang="en-US" sz="2700" dirty="0" smtClean="0"/>
              <a:t>-&gt; </a:t>
            </a:r>
            <a:r>
              <a:rPr lang="tr-TR" sz="2700" dirty="0" err="1" smtClean="0"/>
              <a:t>Explore’u</a:t>
            </a:r>
            <a:r>
              <a:rPr lang="tr-TR" sz="2700" dirty="0" smtClean="0"/>
              <a:t> seçin</a:t>
            </a:r>
          </a:p>
          <a:p>
            <a:pPr eaLnBrk="1" hangingPunct="1"/>
            <a:r>
              <a:rPr lang="tr-TR" sz="2700" dirty="0" smtClean="0"/>
              <a:t>Bağımlı değişken listesine okuma, yazma ve matematik puanlarını atayın</a:t>
            </a:r>
          </a:p>
          <a:p>
            <a:pPr eaLnBrk="1" hangingPunct="1"/>
            <a:r>
              <a:rPr lang="tr-TR" sz="2700" dirty="0" err="1" smtClean="0"/>
              <a:t>Both</a:t>
            </a:r>
            <a:r>
              <a:rPr lang="tr-TR" sz="2700" dirty="0" smtClean="0"/>
              <a:t> seçeneği işaretli (İstatistikler ve Grafik için)</a:t>
            </a:r>
          </a:p>
          <a:p>
            <a:pPr eaLnBrk="1" hangingPunct="1"/>
            <a:r>
              <a:rPr lang="tr-TR" sz="2700" dirty="0" err="1" smtClean="0"/>
              <a:t>Statistics</a:t>
            </a:r>
            <a:r>
              <a:rPr lang="tr-TR" sz="2700" dirty="0" smtClean="0"/>
              <a:t> sekmesinde </a:t>
            </a:r>
            <a:r>
              <a:rPr lang="tr-TR" sz="2700" dirty="0" err="1" smtClean="0"/>
              <a:t>Descriptives’in</a:t>
            </a:r>
            <a:r>
              <a:rPr lang="tr-TR" sz="2700" dirty="0" smtClean="0"/>
              <a:t> ve %95 güven aralığı seçili (değiştirilebilir)</a:t>
            </a:r>
          </a:p>
          <a:p>
            <a:pPr eaLnBrk="1" hangingPunct="1"/>
            <a:r>
              <a:rPr lang="tr-TR" sz="2700" dirty="0" err="1" smtClean="0"/>
              <a:t>Plots</a:t>
            </a:r>
            <a:r>
              <a:rPr lang="tr-TR" sz="2700" dirty="0" smtClean="0"/>
              <a:t> (grafik) </a:t>
            </a:r>
            <a:r>
              <a:rPr lang="tr-TR" sz="2700" dirty="0" err="1" smtClean="0"/>
              <a:t>Normality</a:t>
            </a:r>
            <a:r>
              <a:rPr lang="tr-TR" sz="2700" dirty="0" smtClean="0"/>
              <a:t> </a:t>
            </a:r>
            <a:r>
              <a:rPr lang="tr-TR" sz="2700" dirty="0" err="1" smtClean="0"/>
              <a:t>plots</a:t>
            </a:r>
            <a:r>
              <a:rPr lang="tr-TR" sz="2700" dirty="0" smtClean="0"/>
              <a:t> </a:t>
            </a:r>
            <a:r>
              <a:rPr lang="tr-TR" sz="2700" dirty="0" err="1" smtClean="0"/>
              <a:t>with</a:t>
            </a:r>
            <a:r>
              <a:rPr lang="tr-TR" sz="2700" dirty="0" smtClean="0"/>
              <a:t> test seçeneğini işaretleyin</a:t>
            </a:r>
          </a:p>
          <a:p>
            <a:pPr eaLnBrk="1" hangingPunct="1"/>
            <a:r>
              <a:rPr lang="tr-TR" sz="2700" dirty="0" err="1" smtClean="0"/>
              <a:t>OK’e</a:t>
            </a:r>
            <a:r>
              <a:rPr lang="tr-TR" sz="2700" dirty="0" smtClean="0"/>
              <a:t> tıklayın</a:t>
            </a:r>
            <a:endParaRPr lang="en-US" sz="2700" dirty="0" smtClean="0"/>
          </a:p>
          <a:p>
            <a:endParaRPr lang="tr-TR" sz="2400" dirty="0"/>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dirty="0" smtClean="0"/>
              <a:t>Veriler</a:t>
            </a:r>
            <a:endParaRPr lang="en-US" dirty="0" smtClean="0"/>
          </a:p>
        </p:txBody>
      </p:sp>
      <p:sp>
        <p:nvSpPr>
          <p:cNvPr id="34819" name="Rectangle 3"/>
          <p:cNvSpPr>
            <a:spLocks noGrp="1" noChangeArrowheads="1"/>
          </p:cNvSpPr>
          <p:nvPr>
            <p:ph type="body" idx="1"/>
          </p:nvPr>
        </p:nvSpPr>
        <p:spPr/>
        <p:txBody>
          <a:bodyPr/>
          <a:lstStyle/>
          <a:p>
            <a:r>
              <a:rPr lang="tr-TR" dirty="0" smtClean="0"/>
              <a:t>Aksi belirtilmedikçe testler için kullanılan veri dosyası: </a:t>
            </a:r>
            <a:r>
              <a:rPr lang="tr-TR" b="1" dirty="0" smtClean="0"/>
              <a:t>hsb2turkce.sav</a:t>
            </a:r>
            <a:r>
              <a:rPr lang="tr-TR" dirty="0" smtClean="0"/>
              <a:t> </a:t>
            </a:r>
          </a:p>
          <a:p>
            <a:r>
              <a:rPr lang="tr-TR" dirty="0" smtClean="0"/>
              <a:t>Veri dosyası 200 lise öğrencisine ait cinsiyet, ırk, </a:t>
            </a:r>
            <a:r>
              <a:rPr lang="tr-TR" dirty="0" err="1" smtClean="0"/>
              <a:t>sosyo</a:t>
            </a:r>
            <a:r>
              <a:rPr lang="tr-TR" dirty="0" smtClean="0"/>
              <a:t>-ekonomik statü, okul türü gibi demografik bilgileri ve öğrencilerin okuma, yazma, matematik, fen ve sosyal bilimler derslerinden aldıkları standart puanları içermektedir</a:t>
            </a:r>
          </a:p>
        </p:txBody>
      </p:sp>
    </p:spTree>
  </p:cSld>
  <p:clrMapOvr>
    <a:masterClrMapping/>
  </p:clrMapOvr>
  <p:transition>
    <p:cover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K-S Normallik Testi Sonucu</a:t>
            </a:r>
            <a:endParaRPr lang="tr-TR" dirty="0"/>
          </a:p>
        </p:txBody>
      </p:sp>
      <p:sp>
        <p:nvSpPr>
          <p:cNvPr id="3" name="2 İçerik Yer Tutucusu"/>
          <p:cNvSpPr>
            <a:spLocks noGrp="1"/>
          </p:cNvSpPr>
          <p:nvPr>
            <p:ph idx="1"/>
          </p:nvPr>
        </p:nvSpPr>
        <p:spPr>
          <a:xfrm>
            <a:off x="457200" y="3140968"/>
            <a:ext cx="8229600" cy="3031232"/>
          </a:xfrm>
        </p:spPr>
        <p:txBody>
          <a:bodyPr/>
          <a:lstStyle/>
          <a:p>
            <a:r>
              <a:rPr lang="tr-TR" sz="2800" dirty="0" smtClean="0"/>
              <a:t>K-S testi sonuçları yazma, okuma ve matematik puan türleri için de anlamlı (sırasıyla </a:t>
            </a:r>
            <a:r>
              <a:rPr lang="tr-TR" sz="2800" i="1" dirty="0" smtClean="0"/>
              <a:t>D</a:t>
            </a:r>
            <a:r>
              <a:rPr lang="tr-TR" sz="2800" dirty="0" smtClean="0"/>
              <a:t>(200)=0,134, </a:t>
            </a:r>
            <a:r>
              <a:rPr lang="tr-TR" sz="2800" i="1" dirty="0" smtClean="0"/>
              <a:t>p</a:t>
            </a:r>
            <a:r>
              <a:rPr lang="tr-TR" sz="2800" dirty="0" smtClean="0"/>
              <a:t>=0,000, </a:t>
            </a:r>
            <a:r>
              <a:rPr lang="tr-TR" sz="2800" i="1" dirty="0" smtClean="0"/>
              <a:t>D</a:t>
            </a:r>
            <a:r>
              <a:rPr lang="tr-TR" sz="2800" dirty="0" smtClean="0"/>
              <a:t>(200)=0,105, </a:t>
            </a:r>
            <a:r>
              <a:rPr lang="tr-TR" sz="2800" i="1" dirty="0" smtClean="0"/>
              <a:t>p</a:t>
            </a:r>
            <a:r>
              <a:rPr lang="tr-TR" sz="2800" dirty="0" smtClean="0"/>
              <a:t>=0,000), </a:t>
            </a:r>
            <a:r>
              <a:rPr lang="tr-TR" sz="2800" i="1" dirty="0" smtClean="0"/>
              <a:t>D</a:t>
            </a:r>
            <a:r>
              <a:rPr lang="tr-TR" sz="2800" dirty="0" smtClean="0"/>
              <a:t>(200)=0,071, </a:t>
            </a:r>
            <a:r>
              <a:rPr lang="tr-TR" sz="2800" i="1" dirty="0" smtClean="0"/>
              <a:t>p</a:t>
            </a:r>
            <a:r>
              <a:rPr lang="tr-TR" sz="2800" dirty="0" smtClean="0"/>
              <a:t>=0,016).</a:t>
            </a:r>
          </a:p>
          <a:p>
            <a:r>
              <a:rPr lang="tr-TR" sz="2800" dirty="0" smtClean="0"/>
              <a:t>Yani her üç puan türü için de verilerin dağılımı normal değil, dolayısıyla parametrik olmayan test uygulanabilir</a:t>
            </a:r>
          </a:p>
        </p:txBody>
      </p:sp>
      <p:pic>
        <p:nvPicPr>
          <p:cNvPr id="463874" name="Picture 2"/>
          <p:cNvPicPr>
            <a:picLocks noChangeAspect="1" noChangeArrowheads="1"/>
          </p:cNvPicPr>
          <p:nvPr/>
        </p:nvPicPr>
        <p:blipFill>
          <a:blip r:embed="rId3" cstate="print"/>
          <a:srcRect/>
          <a:stretch>
            <a:fillRect/>
          </a:stretch>
        </p:blipFill>
        <p:spPr bwMode="auto">
          <a:xfrm>
            <a:off x="539552" y="980728"/>
            <a:ext cx="7272808" cy="2206825"/>
          </a:xfrm>
          <a:prstGeom prst="rect">
            <a:avLst/>
          </a:prstGeom>
          <a:noFill/>
          <a:ln w="9525">
            <a:noFill/>
            <a:miter lim="800000"/>
            <a:headEnd/>
            <a:tailEnd/>
          </a:ln>
        </p:spPr>
      </p:pic>
      <p:sp>
        <p:nvSpPr>
          <p:cNvPr id="9" name="Oval 5"/>
          <p:cNvSpPr>
            <a:spLocks noChangeArrowheads="1"/>
          </p:cNvSpPr>
          <p:nvPr/>
        </p:nvSpPr>
        <p:spPr bwMode="auto">
          <a:xfrm>
            <a:off x="2123728" y="1988840"/>
            <a:ext cx="1152128" cy="936104"/>
          </a:xfrm>
          <a:prstGeom prst="ellipse">
            <a:avLst/>
          </a:prstGeom>
          <a:noFill/>
          <a:ln w="28575">
            <a:solidFill>
              <a:srgbClr val="FF3300"/>
            </a:solidFill>
            <a:round/>
            <a:headEnd/>
            <a:tailEnd/>
          </a:ln>
        </p:spPr>
        <p:txBody>
          <a:bodyPr wrap="none" anchor="ctr"/>
          <a:lstStyle/>
          <a:p>
            <a:endParaRPr lang="tr-TR"/>
          </a:p>
        </p:txBody>
      </p:sp>
      <p:sp>
        <p:nvSpPr>
          <p:cNvPr id="10" name="Oval 5"/>
          <p:cNvSpPr>
            <a:spLocks noChangeArrowheads="1"/>
          </p:cNvSpPr>
          <p:nvPr/>
        </p:nvSpPr>
        <p:spPr bwMode="auto">
          <a:xfrm>
            <a:off x="3851920" y="1916832"/>
            <a:ext cx="1296144" cy="1080120"/>
          </a:xfrm>
          <a:prstGeom prst="ellipse">
            <a:avLst/>
          </a:prstGeom>
          <a:noFill/>
          <a:ln w="28575">
            <a:solidFill>
              <a:srgbClr val="FF3300"/>
            </a:solidFill>
            <a:round/>
            <a:headEnd/>
            <a:tailEnd/>
          </a:ln>
        </p:spPr>
        <p:txBody>
          <a:bodyPr wrap="none" anchor="ctr"/>
          <a:lstStyle/>
          <a:p>
            <a:endParaRPr lang="tr-TR"/>
          </a:p>
        </p:txBody>
      </p:sp>
    </p:spTree>
  </p:cSld>
  <p:clrMapOvr>
    <a:masterClrMapping/>
  </p:clrMapOvr>
  <p:transition>
    <p:cover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539552" y="0"/>
            <a:ext cx="8352928" cy="914400"/>
          </a:xfrm>
        </p:spPr>
        <p:txBody>
          <a:bodyPr/>
          <a:lstStyle/>
          <a:p>
            <a:pPr eaLnBrk="1" hangingPunct="1"/>
            <a:r>
              <a:rPr lang="tr-TR" dirty="0" err="1" smtClean="0"/>
              <a:t>Friedman’ın</a:t>
            </a:r>
            <a:r>
              <a:rPr lang="tr-TR" dirty="0" smtClean="0"/>
              <a:t> ANOVA Testi - PASW</a:t>
            </a:r>
          </a:p>
        </p:txBody>
      </p:sp>
      <p:sp>
        <p:nvSpPr>
          <p:cNvPr id="5" name="4 İçerik Yer Tutucusu"/>
          <p:cNvSpPr>
            <a:spLocks noGrp="1"/>
          </p:cNvSpPr>
          <p:nvPr>
            <p:ph idx="1"/>
          </p:nvPr>
        </p:nvSpPr>
        <p:spPr>
          <a:xfrm>
            <a:off x="251520" y="1052736"/>
            <a:ext cx="8892480" cy="5040560"/>
          </a:xfrm>
        </p:spPr>
        <p:txBody>
          <a:bodyPr/>
          <a:lstStyle/>
          <a:p>
            <a:pPr eaLnBrk="1" hangingPunct="1"/>
            <a:r>
              <a:rPr lang="tr-TR" dirty="0" smtClean="0"/>
              <a:t>Mönüden:</a:t>
            </a:r>
          </a:p>
          <a:p>
            <a:pPr eaLnBrk="1" hangingPunct="1"/>
            <a:r>
              <a:rPr lang="en-US" dirty="0" smtClean="0"/>
              <a:t>Analyze -&gt; Nonparametric </a:t>
            </a:r>
            <a:r>
              <a:rPr lang="tr-TR" dirty="0" smtClean="0"/>
              <a:t>Tests</a:t>
            </a:r>
            <a:r>
              <a:rPr lang="en-US" dirty="0" smtClean="0"/>
              <a:t>-&gt; </a:t>
            </a:r>
            <a:r>
              <a:rPr lang="tr-TR" dirty="0" smtClean="0"/>
              <a:t>Legacy Dialogs -&gt;K</a:t>
            </a:r>
            <a:r>
              <a:rPr lang="en-US" dirty="0" smtClean="0"/>
              <a:t> </a:t>
            </a:r>
            <a:r>
              <a:rPr lang="tr-TR" dirty="0" smtClean="0"/>
              <a:t>Related</a:t>
            </a:r>
            <a:r>
              <a:rPr lang="en-US" dirty="0" smtClean="0"/>
              <a:t> </a:t>
            </a:r>
            <a:r>
              <a:rPr lang="tr-TR" dirty="0" smtClean="0"/>
              <a:t>S</a:t>
            </a:r>
            <a:r>
              <a:rPr lang="en-US" dirty="0" smtClean="0"/>
              <a:t>ample</a:t>
            </a:r>
            <a:r>
              <a:rPr lang="tr-TR" dirty="0" err="1" smtClean="0"/>
              <a:t>s’ı</a:t>
            </a:r>
            <a:r>
              <a:rPr lang="tr-TR" dirty="0" smtClean="0"/>
              <a:t> seçin</a:t>
            </a:r>
          </a:p>
          <a:p>
            <a:pPr eaLnBrk="1" hangingPunct="1"/>
            <a:r>
              <a:rPr lang="tr-TR" dirty="0" smtClean="0"/>
              <a:t>Test değişkenlerine okuma, yazma ve matematik puanlarını atayın</a:t>
            </a:r>
          </a:p>
          <a:p>
            <a:pPr eaLnBrk="1" hangingPunct="1"/>
            <a:r>
              <a:rPr lang="tr-TR" dirty="0" smtClean="0"/>
              <a:t>Test türü için </a:t>
            </a:r>
            <a:r>
              <a:rPr lang="tr-TR" dirty="0" err="1" smtClean="0"/>
              <a:t>Friedman’ı</a:t>
            </a:r>
            <a:r>
              <a:rPr lang="tr-TR" dirty="0" smtClean="0"/>
              <a:t> işaretleyin</a:t>
            </a:r>
          </a:p>
          <a:p>
            <a:pPr eaLnBrk="1" hangingPunct="1"/>
            <a:r>
              <a:rPr lang="tr-TR" dirty="0" err="1" smtClean="0"/>
              <a:t>Statistics’e</a:t>
            </a:r>
            <a:r>
              <a:rPr lang="tr-TR" dirty="0" smtClean="0"/>
              <a:t> tıklayarak </a:t>
            </a:r>
            <a:r>
              <a:rPr lang="tr-TR" dirty="0" err="1" smtClean="0"/>
              <a:t>Descriptive</a:t>
            </a:r>
            <a:r>
              <a:rPr lang="tr-TR" dirty="0" smtClean="0"/>
              <a:t> ve </a:t>
            </a:r>
            <a:r>
              <a:rPr lang="tr-TR" dirty="0" err="1" smtClean="0"/>
              <a:t>Quartile’ı</a:t>
            </a:r>
            <a:r>
              <a:rPr lang="tr-TR" dirty="0" smtClean="0"/>
              <a:t> işaretleyin</a:t>
            </a:r>
          </a:p>
          <a:p>
            <a:pPr eaLnBrk="1" hangingPunct="1"/>
            <a:r>
              <a:rPr lang="tr-TR" dirty="0" err="1" smtClean="0"/>
              <a:t>OK’e</a:t>
            </a:r>
            <a:r>
              <a:rPr lang="tr-TR" dirty="0" smtClean="0"/>
              <a:t> tıklayın</a:t>
            </a:r>
            <a:endParaRPr lang="en-US" dirty="0" smtClean="0"/>
          </a:p>
          <a:p>
            <a:endParaRPr lang="tr-TR" sz="2800" dirty="0"/>
          </a:p>
        </p:txBody>
      </p:sp>
    </p:spTree>
  </p:cSld>
  <p:clrMapOvr>
    <a:masterClrMapping/>
  </p:clrMapOvr>
  <p:transition>
    <p:cover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0"/>
            <a:ext cx="7906072" cy="914400"/>
          </a:xfrm>
        </p:spPr>
        <p:txBody>
          <a:bodyPr/>
          <a:lstStyle/>
          <a:p>
            <a:r>
              <a:rPr lang="tr-TR" dirty="0" err="1" smtClean="0"/>
              <a:t>Friedman’ın</a:t>
            </a:r>
            <a:r>
              <a:rPr lang="tr-TR" dirty="0" smtClean="0"/>
              <a:t> ANOVA Testi Sonucu</a:t>
            </a:r>
            <a:endParaRPr lang="tr-TR" dirty="0"/>
          </a:p>
        </p:txBody>
      </p:sp>
      <p:pic>
        <p:nvPicPr>
          <p:cNvPr id="464898" name="Picture 2"/>
          <p:cNvPicPr>
            <a:picLocks noChangeAspect="1" noChangeArrowheads="1"/>
          </p:cNvPicPr>
          <p:nvPr/>
        </p:nvPicPr>
        <p:blipFill>
          <a:blip r:embed="rId3" cstate="print"/>
          <a:srcRect/>
          <a:stretch>
            <a:fillRect/>
          </a:stretch>
        </p:blipFill>
        <p:spPr bwMode="auto">
          <a:xfrm>
            <a:off x="323528" y="980728"/>
            <a:ext cx="8557530" cy="1728192"/>
          </a:xfrm>
          <a:prstGeom prst="rect">
            <a:avLst/>
          </a:prstGeom>
          <a:noFill/>
          <a:ln w="9525">
            <a:noFill/>
            <a:miter lim="800000"/>
            <a:headEnd/>
            <a:tailEnd/>
          </a:ln>
        </p:spPr>
      </p:pic>
      <p:pic>
        <p:nvPicPr>
          <p:cNvPr id="464899" name="Picture 3"/>
          <p:cNvPicPr>
            <a:picLocks noChangeAspect="1" noChangeArrowheads="1"/>
          </p:cNvPicPr>
          <p:nvPr/>
        </p:nvPicPr>
        <p:blipFill>
          <a:blip r:embed="rId4" cstate="print"/>
          <a:srcRect/>
          <a:stretch>
            <a:fillRect/>
          </a:stretch>
        </p:blipFill>
        <p:spPr bwMode="auto">
          <a:xfrm>
            <a:off x="2555776" y="2780928"/>
            <a:ext cx="3456384" cy="3645221"/>
          </a:xfrm>
          <a:prstGeom prst="rect">
            <a:avLst/>
          </a:prstGeom>
          <a:noFill/>
          <a:ln w="9525">
            <a:noFill/>
            <a:miter lim="800000"/>
            <a:headEnd/>
            <a:tailEnd/>
          </a:ln>
        </p:spPr>
      </p:pic>
      <p:sp>
        <p:nvSpPr>
          <p:cNvPr id="6" name="Oval 5"/>
          <p:cNvSpPr>
            <a:spLocks noChangeArrowheads="1"/>
          </p:cNvSpPr>
          <p:nvPr/>
        </p:nvSpPr>
        <p:spPr bwMode="auto">
          <a:xfrm>
            <a:off x="4355976" y="5157192"/>
            <a:ext cx="1152128" cy="1080120"/>
          </a:xfrm>
          <a:prstGeom prst="ellipse">
            <a:avLst/>
          </a:prstGeom>
          <a:noFill/>
          <a:ln w="28575">
            <a:solidFill>
              <a:srgbClr val="FF3300"/>
            </a:solidFill>
            <a:round/>
            <a:headEnd/>
            <a:tailEnd/>
          </a:ln>
        </p:spPr>
        <p:txBody>
          <a:bodyPr wrap="none" anchor="ctr"/>
          <a:lstStyle/>
          <a:p>
            <a:endParaRPr lang="tr-TR"/>
          </a:p>
        </p:txBody>
      </p:sp>
      <p:sp>
        <p:nvSpPr>
          <p:cNvPr id="7" name="Oval 5"/>
          <p:cNvSpPr>
            <a:spLocks noChangeArrowheads="1"/>
          </p:cNvSpPr>
          <p:nvPr/>
        </p:nvSpPr>
        <p:spPr bwMode="auto">
          <a:xfrm>
            <a:off x="6948264" y="1772816"/>
            <a:ext cx="1152128" cy="936104"/>
          </a:xfrm>
          <a:prstGeom prst="ellipse">
            <a:avLst/>
          </a:prstGeom>
          <a:noFill/>
          <a:ln w="28575">
            <a:solidFill>
              <a:srgbClr val="FF3300"/>
            </a:solidFill>
            <a:round/>
            <a:headEnd/>
            <a:tailEnd/>
          </a:ln>
        </p:spPr>
        <p:txBody>
          <a:bodyPr wrap="none" anchor="ctr"/>
          <a:lstStyle/>
          <a:p>
            <a:endParaRPr lang="tr-TR"/>
          </a:p>
        </p:txBody>
      </p:sp>
    </p:spTree>
  </p:cSld>
  <p:clrMapOvr>
    <a:masterClrMapping/>
  </p:clrMapOvr>
  <p:transition>
    <p:cover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tr-TR" dirty="0" smtClean="0"/>
              <a:t>Tabloların Yorumu</a:t>
            </a:r>
          </a:p>
        </p:txBody>
      </p:sp>
      <p:sp>
        <p:nvSpPr>
          <p:cNvPr id="5" name="4 İçerik Yer Tutucusu"/>
          <p:cNvSpPr>
            <a:spLocks noGrp="1"/>
          </p:cNvSpPr>
          <p:nvPr>
            <p:ph idx="1"/>
          </p:nvPr>
        </p:nvSpPr>
        <p:spPr>
          <a:xfrm>
            <a:off x="251520" y="1052736"/>
            <a:ext cx="8892480" cy="5256584"/>
          </a:xfrm>
        </p:spPr>
        <p:txBody>
          <a:bodyPr/>
          <a:lstStyle/>
          <a:p>
            <a:r>
              <a:rPr lang="tr-TR" sz="2400" dirty="0" smtClean="0"/>
              <a:t>İlk tabloda tanımlayıcı istatistikler verilmiş. Parametrik olmayan test yapıldığı için ortanca (</a:t>
            </a:r>
            <a:r>
              <a:rPr lang="tr-TR" sz="2400" dirty="0" err="1" smtClean="0"/>
              <a:t>median</a:t>
            </a:r>
            <a:r>
              <a:rPr lang="tr-TR" sz="2400" dirty="0" smtClean="0"/>
              <a:t>) önemli</a:t>
            </a:r>
          </a:p>
          <a:p>
            <a:r>
              <a:rPr lang="tr-TR" sz="2400" dirty="0" smtClean="0"/>
              <a:t>Test istatistiği ki- kare ile verilmiş, SD 2, p değeri 0,724 (</a:t>
            </a:r>
            <a:r>
              <a:rPr lang="tr-TR" sz="2400" dirty="0" smtClean="0">
                <a:sym typeface="Symbol" pitchFamily="18" charset="2"/>
              </a:rPr>
              <a:t></a:t>
            </a:r>
            <a:r>
              <a:rPr lang="tr-TR" sz="2400" baseline="30000" dirty="0" smtClean="0"/>
              <a:t>2</a:t>
            </a:r>
            <a:r>
              <a:rPr lang="tr-TR" sz="2400" baseline="-25000" dirty="0" smtClean="0"/>
              <a:t>(2)</a:t>
            </a:r>
            <a:r>
              <a:rPr lang="tr-TR" sz="2400" dirty="0" smtClean="0"/>
              <a:t>= 0,645, </a:t>
            </a:r>
            <a:r>
              <a:rPr lang="tr-TR" sz="2400" i="1" dirty="0" smtClean="0"/>
              <a:t>p</a:t>
            </a:r>
            <a:r>
              <a:rPr lang="tr-TR" sz="2400" dirty="0" smtClean="0"/>
              <a:t> = 0,724)</a:t>
            </a:r>
          </a:p>
          <a:p>
            <a:r>
              <a:rPr lang="tr-TR" sz="2400" dirty="0" smtClean="0"/>
              <a:t>Test sonucuna göre üç puan türünün dağılımları birbirine benziyor. Sıra ortalamaları ve ortancalar birbirine çok yakın</a:t>
            </a:r>
          </a:p>
          <a:p>
            <a:r>
              <a:rPr lang="tr-TR" sz="2400" b="1" dirty="0" smtClean="0"/>
              <a:t>Boş hipotez kabul edilir: </a:t>
            </a:r>
            <a:r>
              <a:rPr lang="tr-TR" sz="2400" dirty="0" smtClean="0"/>
              <a:t>Öğrencilerin okuma, yazma ve matematik puanları birbirine benzemektedir</a:t>
            </a:r>
          </a:p>
          <a:p>
            <a:r>
              <a:rPr lang="tr-TR" sz="2400" dirty="0" smtClean="0"/>
              <a:t>Boş hipotez reddedilmiş olsaydı daha önce </a:t>
            </a:r>
            <a:r>
              <a:rPr lang="tr-TR" sz="2400" dirty="0" err="1" smtClean="0"/>
              <a:t>Kruskal</a:t>
            </a:r>
            <a:r>
              <a:rPr lang="tr-TR" sz="2400" dirty="0" smtClean="0"/>
              <a:t> </a:t>
            </a:r>
            <a:r>
              <a:rPr lang="tr-TR" sz="2400" dirty="0" err="1" smtClean="0"/>
              <a:t>Wallis</a:t>
            </a:r>
            <a:r>
              <a:rPr lang="tr-TR" sz="2400" dirty="0" smtClean="0"/>
              <a:t> testinde olduğu gibi post hoc testleri (</a:t>
            </a:r>
            <a:r>
              <a:rPr lang="tr-TR" sz="2400" dirty="0" err="1" smtClean="0"/>
              <a:t>Wilcoxon</a:t>
            </a:r>
            <a:r>
              <a:rPr lang="tr-TR" sz="2400" dirty="0" smtClean="0"/>
              <a:t>) yapmak ve etki büyüklüğünü hesaplamak gerekecekti</a:t>
            </a:r>
          </a:p>
          <a:p>
            <a:r>
              <a:rPr lang="tr-TR" sz="2400" dirty="0" smtClean="0"/>
              <a:t>(Parametrik olmayan testler için yaygın kullanılan post hoc testleri olmadığını söylemiştik)</a:t>
            </a:r>
          </a:p>
        </p:txBody>
      </p:sp>
    </p:spTree>
  </p:cSld>
  <p:clrMapOvr>
    <a:masterClrMapping/>
  </p:clrMapOvr>
  <p:transition>
    <p:cover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0"/>
            <a:ext cx="8964488" cy="914400"/>
          </a:xfrm>
        </p:spPr>
        <p:txBody>
          <a:bodyPr/>
          <a:lstStyle/>
          <a:p>
            <a:r>
              <a:rPr lang="tr-TR" sz="3200" dirty="0" err="1" smtClean="0"/>
              <a:t>Friedman’ın</a:t>
            </a:r>
            <a:r>
              <a:rPr lang="tr-TR" sz="3200" dirty="0" smtClean="0"/>
              <a:t> ANOVA Testi Sonucunu Rapor Etme</a:t>
            </a:r>
            <a:endParaRPr lang="tr-TR" sz="3200" dirty="0"/>
          </a:p>
        </p:txBody>
      </p:sp>
      <p:sp>
        <p:nvSpPr>
          <p:cNvPr id="3" name="2 İçerik Yer Tutucusu"/>
          <p:cNvSpPr>
            <a:spLocks noGrp="1"/>
          </p:cNvSpPr>
          <p:nvPr>
            <p:ph idx="1"/>
          </p:nvPr>
        </p:nvSpPr>
        <p:spPr>
          <a:xfrm>
            <a:off x="457200" y="1219200"/>
            <a:ext cx="8507288" cy="4953000"/>
          </a:xfrm>
        </p:spPr>
        <p:txBody>
          <a:bodyPr/>
          <a:lstStyle/>
          <a:p>
            <a:r>
              <a:rPr lang="tr-TR" dirty="0" err="1" smtClean="0"/>
              <a:t>Friedman’ın</a:t>
            </a:r>
            <a:r>
              <a:rPr lang="tr-TR" dirty="0" smtClean="0"/>
              <a:t> ANOVA testi sonucu APA stiline göre şöyle rapor edilir:</a:t>
            </a:r>
          </a:p>
          <a:p>
            <a:r>
              <a:rPr lang="tr-TR" dirty="0" smtClean="0"/>
              <a:t>“Friedman’ın ki- kare testi sonucu öğrencilerin okuma, yazma ve matematik notları arasında anlamlı bir fark olmadığını göstermektedir (</a:t>
            </a:r>
            <a:r>
              <a:rPr lang="tr-TR" dirty="0" smtClean="0">
                <a:sym typeface="Symbol" pitchFamily="18" charset="2"/>
              </a:rPr>
              <a:t></a:t>
            </a:r>
            <a:r>
              <a:rPr lang="tr-TR" baseline="30000" dirty="0" smtClean="0"/>
              <a:t>2</a:t>
            </a:r>
            <a:r>
              <a:rPr lang="tr-TR" baseline="-25000" dirty="0" smtClean="0"/>
              <a:t>(2)</a:t>
            </a:r>
            <a:r>
              <a:rPr lang="tr-TR" dirty="0" smtClean="0"/>
              <a:t>= 0,645, </a:t>
            </a:r>
            <a:r>
              <a:rPr lang="tr-TR" i="1" dirty="0" smtClean="0"/>
              <a:t>p</a:t>
            </a:r>
            <a:r>
              <a:rPr lang="tr-TR" dirty="0" smtClean="0"/>
              <a:t> = 0,724). Her üç derse ait puanların dağılımı birbirlerine benzemektedir.”</a:t>
            </a:r>
          </a:p>
          <a:p>
            <a:r>
              <a:rPr lang="tr-TR" b="1" dirty="0" smtClean="0"/>
              <a:t>Boş hipotez kabul edilir</a:t>
            </a:r>
          </a:p>
          <a:p>
            <a:endParaRPr lang="tr-TR" sz="2000" b="1" dirty="0" smtClean="0"/>
          </a:p>
        </p:txBody>
      </p:sp>
    </p:spTree>
  </p:cSld>
  <p:clrMapOvr>
    <a:masterClrMapping/>
  </p:clrMapOvr>
  <p:transition>
    <p:cover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0"/>
            <a:ext cx="8507288" cy="914400"/>
          </a:xfrm>
        </p:spPr>
        <p:txBody>
          <a:bodyPr/>
          <a:lstStyle/>
          <a:p>
            <a:pPr eaLnBrk="1" hangingPunct="1"/>
            <a:r>
              <a:rPr lang="tr-TR" sz="3200" dirty="0" smtClean="0"/>
              <a:t>Parametrik Olmayan Korelasyon Testi (</a:t>
            </a:r>
            <a:r>
              <a:rPr lang="tr-TR" sz="3200" dirty="0" err="1" smtClean="0"/>
              <a:t>Spearman’s</a:t>
            </a:r>
            <a:r>
              <a:rPr lang="tr-TR" sz="3200" dirty="0" smtClean="0"/>
              <a:t> </a:t>
            </a:r>
            <a:r>
              <a:rPr lang="tr-TR" sz="3200" i="1" dirty="0" err="1" smtClean="0"/>
              <a:t>rho</a:t>
            </a:r>
            <a:r>
              <a:rPr lang="tr-TR" sz="3200" dirty="0" smtClean="0"/>
              <a:t>)</a:t>
            </a:r>
            <a:endParaRPr lang="en-US" sz="3200" dirty="0" smtClean="0"/>
          </a:p>
        </p:txBody>
      </p:sp>
      <p:sp>
        <p:nvSpPr>
          <p:cNvPr id="115715" name="Rectangle 3"/>
          <p:cNvSpPr>
            <a:spLocks noGrp="1" noChangeArrowheads="1"/>
          </p:cNvSpPr>
          <p:nvPr>
            <p:ph type="body" sz="half" idx="1"/>
          </p:nvPr>
        </p:nvSpPr>
        <p:spPr>
          <a:xfrm>
            <a:off x="179512" y="1219200"/>
            <a:ext cx="8352928" cy="4953000"/>
          </a:xfrm>
        </p:spPr>
        <p:txBody>
          <a:bodyPr/>
          <a:lstStyle/>
          <a:p>
            <a:pPr eaLnBrk="1" hangingPunct="1"/>
            <a:r>
              <a:rPr lang="tr-TR" sz="2400" dirty="0" smtClean="0"/>
              <a:t>İki değişken arasındaki ilişkinin gücünü ölçmek için kullanılan parametrik olmayan bir testtir</a:t>
            </a:r>
          </a:p>
          <a:p>
            <a:pPr eaLnBrk="1" hangingPunct="1"/>
            <a:r>
              <a:rPr lang="tr-TR" sz="2400" dirty="0" smtClean="0"/>
              <a:t>Verilerin normal dağılmış olması gerekmez</a:t>
            </a:r>
          </a:p>
          <a:p>
            <a:pPr eaLnBrk="1" hangingPunct="1"/>
            <a:r>
              <a:rPr lang="tr-TR" sz="2400" dirty="0" smtClean="0"/>
              <a:t>Sıralama ölçüm düzeyinde toplanmış veriler için kullanılır</a:t>
            </a:r>
          </a:p>
          <a:p>
            <a:pPr eaLnBrk="1" hangingPunct="1"/>
            <a:r>
              <a:rPr lang="tr-TR" sz="2400" dirty="0" smtClean="0"/>
              <a:t>Veriler aralıklı ya da oranlı ölçüm düzeyinde toplanmışsa önce sıralamaya çevrilir, sonra test uygulanır </a:t>
            </a:r>
          </a:p>
          <a:p>
            <a:pPr eaLnBrk="1" hangingPunct="1"/>
            <a:r>
              <a:rPr lang="tr-TR" sz="2400" dirty="0" smtClean="0"/>
              <a:t>Gene okuma ve yazma puanları arasındaki korelasyona bakalım. Verilerin normal dağılmadığını biliyoruz</a:t>
            </a:r>
          </a:p>
          <a:p>
            <a:pPr eaLnBrk="1" hangingPunct="1">
              <a:lnSpc>
                <a:spcPct val="80000"/>
              </a:lnSpc>
            </a:pPr>
            <a:r>
              <a:rPr lang="tr-TR" sz="2400" dirty="0" smtClean="0"/>
              <a:t>Araştırma hipotezi (H</a:t>
            </a:r>
            <a:r>
              <a:rPr lang="tr-TR" sz="2400" baseline="-25000" dirty="0" smtClean="0"/>
              <a:t>1</a:t>
            </a:r>
            <a:r>
              <a:rPr lang="tr-TR" sz="2400" dirty="0" smtClean="0"/>
              <a:t>): “Öğrencilerin okuma ve yazma puanları arasında bir korelasyon vardır.” (</a:t>
            </a:r>
            <a:r>
              <a:rPr lang="en-US" sz="2400" dirty="0" smtClean="0"/>
              <a:t>H</a:t>
            </a:r>
            <a:r>
              <a:rPr lang="tr-TR" sz="2000" baseline="-25000" dirty="0" smtClean="0"/>
              <a:t>1</a:t>
            </a:r>
            <a:r>
              <a:rPr lang="en-US" sz="2400" dirty="0" smtClean="0"/>
              <a:t> : ų</a:t>
            </a:r>
            <a:r>
              <a:rPr lang="tr-TR" sz="2400" dirty="0" smtClean="0"/>
              <a:t> </a:t>
            </a:r>
            <a:r>
              <a:rPr lang="tr-TR" sz="2400" baseline="-25000" dirty="0" smtClean="0"/>
              <a:t>1 </a:t>
            </a:r>
            <a:r>
              <a:rPr lang="en-US" sz="2400" dirty="0" smtClean="0">
                <a:sym typeface="Symbol" pitchFamily="18" charset="2"/>
              </a:rPr>
              <a:t></a:t>
            </a:r>
            <a:r>
              <a:rPr lang="tr-TR" sz="2400" dirty="0" smtClean="0"/>
              <a:t> </a:t>
            </a:r>
            <a:r>
              <a:rPr lang="en-US" sz="2400" dirty="0" smtClean="0"/>
              <a:t>ų</a:t>
            </a:r>
            <a:r>
              <a:rPr lang="tr-TR" sz="2400" dirty="0" smtClean="0"/>
              <a:t> </a:t>
            </a:r>
            <a:r>
              <a:rPr lang="tr-TR" sz="2000" baseline="-25000" dirty="0" smtClean="0"/>
              <a:t>2</a:t>
            </a:r>
            <a:r>
              <a:rPr lang="tr-TR" sz="2400" dirty="0" smtClean="0"/>
              <a:t>) (çift kuyruk testi).</a:t>
            </a:r>
          </a:p>
          <a:p>
            <a:pPr eaLnBrk="1" hangingPunct="1">
              <a:buNone/>
            </a:pPr>
            <a:endParaRPr lang="tr-TR" sz="2400" dirty="0" smtClean="0"/>
          </a:p>
        </p:txBody>
      </p:sp>
    </p:spTree>
  </p:cSld>
  <p:clrMapOvr>
    <a:masterClrMapping/>
  </p:clrMapOvr>
  <p:transition>
    <p:cover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79388" y="0"/>
            <a:ext cx="8353425" cy="914400"/>
          </a:xfrm>
        </p:spPr>
        <p:txBody>
          <a:bodyPr/>
          <a:lstStyle/>
          <a:p>
            <a:pPr eaLnBrk="1" hangingPunct="1"/>
            <a:r>
              <a:rPr lang="tr-TR" dirty="0" smtClean="0"/>
              <a:t>Korelasyon Testi - PASW</a:t>
            </a:r>
            <a:endParaRPr lang="en-US" dirty="0" smtClean="0"/>
          </a:p>
        </p:txBody>
      </p:sp>
      <p:sp>
        <p:nvSpPr>
          <p:cNvPr id="117763" name="Rectangle 3"/>
          <p:cNvSpPr>
            <a:spLocks noGrp="1" noChangeArrowheads="1"/>
          </p:cNvSpPr>
          <p:nvPr>
            <p:ph type="body" idx="1"/>
          </p:nvPr>
        </p:nvSpPr>
        <p:spPr/>
        <p:txBody>
          <a:bodyPr/>
          <a:lstStyle/>
          <a:p>
            <a:pPr eaLnBrk="1" hangingPunct="1"/>
            <a:r>
              <a:rPr lang="tr-TR" dirty="0" smtClean="0"/>
              <a:t>Mönüden:</a:t>
            </a:r>
          </a:p>
          <a:p>
            <a:pPr eaLnBrk="1" hangingPunct="1"/>
            <a:r>
              <a:rPr lang="en-US" dirty="0" smtClean="0"/>
              <a:t>Analyze -&gt; </a:t>
            </a:r>
            <a:r>
              <a:rPr lang="tr-TR" dirty="0" smtClean="0"/>
              <a:t>Correlate</a:t>
            </a:r>
            <a:r>
              <a:rPr lang="en-US" dirty="0" smtClean="0"/>
              <a:t>-&gt; </a:t>
            </a:r>
            <a:r>
              <a:rPr lang="tr-TR" dirty="0" smtClean="0"/>
              <a:t>Bivariate’i seçin</a:t>
            </a:r>
          </a:p>
          <a:p>
            <a:pPr eaLnBrk="1" hangingPunct="1"/>
            <a:r>
              <a:rPr lang="tr-TR" dirty="0" smtClean="0"/>
              <a:t>Yazma ve okuma puanlarını atayın</a:t>
            </a:r>
          </a:p>
          <a:p>
            <a:pPr eaLnBrk="1" hangingPunct="1"/>
            <a:r>
              <a:rPr lang="tr-TR" dirty="0" err="1" smtClean="0"/>
              <a:t>Spearman</a:t>
            </a:r>
            <a:r>
              <a:rPr lang="tr-TR" dirty="0" smtClean="0"/>
              <a:t> ve </a:t>
            </a:r>
            <a:r>
              <a:rPr lang="tr-TR" dirty="0" err="1" smtClean="0"/>
              <a:t>two</a:t>
            </a:r>
            <a:r>
              <a:rPr lang="tr-TR" dirty="0" smtClean="0"/>
              <a:t>-</a:t>
            </a:r>
            <a:r>
              <a:rPr lang="tr-TR" dirty="0" err="1" smtClean="0"/>
              <a:t>tailed</a:t>
            </a:r>
            <a:r>
              <a:rPr lang="tr-TR" dirty="0" smtClean="0"/>
              <a:t> test’i seçin</a:t>
            </a:r>
          </a:p>
          <a:p>
            <a:pPr eaLnBrk="1" hangingPunct="1"/>
            <a:r>
              <a:rPr lang="en-US" dirty="0" smtClean="0"/>
              <a:t>OK</a:t>
            </a:r>
            <a:r>
              <a:rPr lang="tr-TR" dirty="0" smtClean="0"/>
              <a:t>’e tıklayın</a:t>
            </a:r>
          </a:p>
        </p:txBody>
      </p:sp>
    </p:spTree>
  </p:cSld>
  <p:clrMapOvr>
    <a:masterClrMapping/>
  </p:clrMapOvr>
  <p:transition>
    <p:cover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395536" y="0"/>
            <a:ext cx="8748464" cy="914400"/>
          </a:xfrm>
        </p:spPr>
        <p:txBody>
          <a:bodyPr/>
          <a:lstStyle/>
          <a:p>
            <a:pPr eaLnBrk="1" hangingPunct="1"/>
            <a:r>
              <a:rPr lang="tr-TR" dirty="0" err="1" smtClean="0"/>
              <a:t>Spearman</a:t>
            </a:r>
            <a:r>
              <a:rPr lang="tr-TR" dirty="0" smtClean="0"/>
              <a:t> Korelasyon Testi Sonucu</a:t>
            </a:r>
            <a:endParaRPr lang="en-US" dirty="0" smtClean="0"/>
          </a:p>
        </p:txBody>
      </p:sp>
      <p:pic>
        <p:nvPicPr>
          <p:cNvPr id="461826" name="Picture 2"/>
          <p:cNvPicPr>
            <a:picLocks noGrp="1" noChangeAspect="1" noChangeArrowheads="1"/>
          </p:cNvPicPr>
          <p:nvPr>
            <p:ph idx="1"/>
          </p:nvPr>
        </p:nvPicPr>
        <p:blipFill>
          <a:blip r:embed="rId3" cstate="print"/>
          <a:srcRect/>
          <a:stretch>
            <a:fillRect/>
          </a:stretch>
        </p:blipFill>
        <p:spPr bwMode="auto">
          <a:xfrm>
            <a:off x="247519" y="980727"/>
            <a:ext cx="8580953" cy="3600401"/>
          </a:xfrm>
          <a:prstGeom prst="rect">
            <a:avLst/>
          </a:prstGeom>
          <a:noFill/>
          <a:ln w="9525">
            <a:noFill/>
            <a:miter lim="800000"/>
            <a:headEnd/>
            <a:tailEnd/>
          </a:ln>
        </p:spPr>
      </p:pic>
      <p:sp>
        <p:nvSpPr>
          <p:cNvPr id="6" name="Rectangle 3"/>
          <p:cNvSpPr txBox="1">
            <a:spLocks noChangeArrowheads="1"/>
          </p:cNvSpPr>
          <p:nvPr/>
        </p:nvSpPr>
        <p:spPr bwMode="auto">
          <a:xfrm>
            <a:off x="251520" y="4869160"/>
            <a:ext cx="8229600" cy="1512168"/>
          </a:xfrm>
          <a:prstGeom prst="rect">
            <a:avLst/>
          </a:prstGeom>
          <a:noFill/>
          <a:ln w="9525">
            <a:noFill/>
            <a:miter lim="800000"/>
            <a:headEnd/>
            <a:tailEnd/>
          </a:ln>
        </p:spPr>
        <p:txBody>
          <a:bodyPr vert="horz" wrap="square" lIns="91440" tIns="45720" rIns="91440" bIns="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tr-TR" sz="2800" dirty="0" smtClean="0"/>
              <a:t>Veriler sıralı olduğu için </a:t>
            </a:r>
            <a:r>
              <a:rPr lang="tr-TR" sz="2800" dirty="0" err="1" smtClean="0"/>
              <a:t>Spearman</a:t>
            </a:r>
            <a:r>
              <a:rPr lang="tr-TR" sz="2800" dirty="0" smtClean="0"/>
              <a:t> korelasyon katsayısında aritmetik ortalama ya da standart sapma seçenekleri hesaplanmaz</a:t>
            </a:r>
          </a:p>
        </p:txBody>
      </p:sp>
    </p:spTree>
  </p:cSld>
  <p:clrMapOvr>
    <a:masterClrMapping/>
  </p:clrMapOvr>
  <p:transition>
    <p:cover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tr-TR" dirty="0" smtClean="0"/>
              <a:t>Tablonun Yorumu</a:t>
            </a:r>
            <a:endParaRPr lang="en-US" dirty="0" smtClean="0"/>
          </a:p>
        </p:txBody>
      </p:sp>
      <p:sp>
        <p:nvSpPr>
          <p:cNvPr id="119811" name="Rectangle 3"/>
          <p:cNvSpPr>
            <a:spLocks noGrp="1" noChangeArrowheads="1"/>
          </p:cNvSpPr>
          <p:nvPr>
            <p:ph type="body" idx="1"/>
          </p:nvPr>
        </p:nvSpPr>
        <p:spPr/>
        <p:txBody>
          <a:bodyPr/>
          <a:lstStyle/>
          <a:p>
            <a:pPr eaLnBrk="1" hangingPunct="1">
              <a:lnSpc>
                <a:spcPct val="90000"/>
              </a:lnSpc>
            </a:pPr>
            <a:r>
              <a:rPr lang="tr-TR" sz="2400" dirty="0" smtClean="0"/>
              <a:t>Öğrencilerin okuma ve yazma puanları arasında pozitif bir korelasyon (0,617) var ve bu korelasyon anlamlı (0, 000)</a:t>
            </a:r>
          </a:p>
          <a:p>
            <a:pPr eaLnBrk="1" hangingPunct="1">
              <a:lnSpc>
                <a:spcPct val="90000"/>
              </a:lnSpc>
            </a:pPr>
            <a:r>
              <a:rPr lang="tr-TR" sz="2400" dirty="0" smtClean="0"/>
              <a:t>Parametrik olmayan </a:t>
            </a:r>
            <a:r>
              <a:rPr lang="tr-TR" sz="2400" dirty="0" err="1" smtClean="0"/>
              <a:t>Spearman</a:t>
            </a:r>
            <a:r>
              <a:rPr lang="tr-TR" sz="2400" dirty="0" smtClean="0"/>
              <a:t> korelasyon katsayısı </a:t>
            </a:r>
            <a:r>
              <a:rPr lang="tr-TR" sz="2400" dirty="0" err="1" smtClean="0"/>
              <a:t>Spearman’s</a:t>
            </a:r>
            <a:r>
              <a:rPr lang="tr-TR" sz="2400" dirty="0" smtClean="0"/>
              <a:t> </a:t>
            </a:r>
            <a:r>
              <a:rPr lang="el-GR" sz="2400" i="1" dirty="0" smtClean="0"/>
              <a:t>ρ</a:t>
            </a:r>
            <a:r>
              <a:rPr lang="tr-TR" sz="2400" dirty="0" smtClean="0"/>
              <a:t> ya da </a:t>
            </a:r>
            <a:r>
              <a:rPr lang="tr-TR" sz="2400" dirty="0" err="1" smtClean="0"/>
              <a:t>Spearman’s</a:t>
            </a:r>
            <a:r>
              <a:rPr lang="tr-TR" sz="2400" dirty="0" smtClean="0"/>
              <a:t> </a:t>
            </a:r>
            <a:r>
              <a:rPr lang="tr-TR" sz="2400" i="1" dirty="0" err="1" smtClean="0"/>
              <a:t>rho</a:t>
            </a:r>
            <a:r>
              <a:rPr lang="tr-TR" sz="2400" dirty="0" smtClean="0"/>
              <a:t> ile gösterilir</a:t>
            </a:r>
          </a:p>
          <a:p>
            <a:pPr eaLnBrk="1" hangingPunct="1">
              <a:lnSpc>
                <a:spcPct val="90000"/>
              </a:lnSpc>
            </a:pPr>
            <a:r>
              <a:rPr lang="tr-TR" sz="2400" dirty="0" smtClean="0"/>
              <a:t>Korelasyon katsayısı okuma ve yazma puanları arasındaki korelasyonun yaklaşık 0,38’ini açıklıyor (</a:t>
            </a:r>
            <a:r>
              <a:rPr lang="tr-TR" sz="2400" i="1" dirty="0" err="1" smtClean="0"/>
              <a:t>rho</a:t>
            </a:r>
            <a:r>
              <a:rPr lang="tr-TR" sz="2400" dirty="0" err="1" smtClean="0"/>
              <a:t>’nun</a:t>
            </a:r>
            <a:r>
              <a:rPr lang="tr-TR" sz="2400" dirty="0" smtClean="0"/>
              <a:t> karesi alınır)</a:t>
            </a:r>
          </a:p>
          <a:p>
            <a:pPr eaLnBrk="1" hangingPunct="1">
              <a:lnSpc>
                <a:spcPct val="90000"/>
              </a:lnSpc>
            </a:pPr>
            <a:r>
              <a:rPr lang="tr-TR" sz="2400" dirty="0" smtClean="0"/>
              <a:t>Yani okuma puanlarının %38’i yazma puanlarındaki değişimle açıklanabilir </a:t>
            </a:r>
          </a:p>
          <a:p>
            <a:pPr eaLnBrk="1" hangingPunct="1">
              <a:lnSpc>
                <a:spcPct val="90000"/>
              </a:lnSpc>
            </a:pPr>
            <a:r>
              <a:rPr lang="tr-TR" sz="2400" dirty="0" smtClean="0"/>
              <a:t>Yani okuma puanları yüksek olan öğrencilerin yazma puanları da yüksektir (ya da yazma puanları yüksek olan öğrencilerin okuma puanları da yüksektir) </a:t>
            </a:r>
          </a:p>
          <a:p>
            <a:pPr eaLnBrk="1" hangingPunct="1">
              <a:lnSpc>
                <a:spcPct val="90000"/>
              </a:lnSpc>
            </a:pPr>
            <a:r>
              <a:rPr lang="tr-TR" sz="2400" b="1" dirty="0" smtClean="0"/>
              <a:t>Boş hipotez reddedilir</a:t>
            </a:r>
            <a:endParaRPr lang="en-US" sz="2400" dirty="0" smtClean="0"/>
          </a:p>
        </p:txBody>
      </p:sp>
    </p:spTree>
  </p:cSld>
  <p:clrMapOvr>
    <a:masterClrMapping/>
  </p:clrMapOvr>
  <p:transition>
    <p:cover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323528" y="0"/>
            <a:ext cx="8496944" cy="914400"/>
          </a:xfrm>
        </p:spPr>
        <p:txBody>
          <a:bodyPr/>
          <a:lstStyle/>
          <a:p>
            <a:pPr eaLnBrk="1" hangingPunct="1"/>
            <a:r>
              <a:rPr lang="tr-TR" sz="3600" dirty="0" err="1" smtClean="0"/>
              <a:t>Spearman</a:t>
            </a:r>
            <a:r>
              <a:rPr lang="tr-TR" sz="3600" dirty="0" smtClean="0"/>
              <a:t> Korelasyon Testi Sonucunu </a:t>
            </a:r>
            <a:br>
              <a:rPr lang="tr-TR" sz="3600" dirty="0" smtClean="0"/>
            </a:br>
            <a:r>
              <a:rPr lang="tr-TR" sz="3600" dirty="0" smtClean="0"/>
              <a:t>Rapor Etme </a:t>
            </a:r>
            <a:endParaRPr lang="en-US" sz="3600" dirty="0" smtClean="0"/>
          </a:p>
        </p:txBody>
      </p:sp>
      <p:sp>
        <p:nvSpPr>
          <p:cNvPr id="71683" name="Rectangle 3"/>
          <p:cNvSpPr>
            <a:spLocks noGrp="1" noChangeArrowheads="1"/>
          </p:cNvSpPr>
          <p:nvPr>
            <p:ph type="body" idx="1"/>
          </p:nvPr>
        </p:nvSpPr>
        <p:spPr>
          <a:xfrm>
            <a:off x="683568" y="1196752"/>
            <a:ext cx="7416824" cy="4953000"/>
          </a:xfrm>
        </p:spPr>
        <p:txBody>
          <a:bodyPr/>
          <a:lstStyle/>
          <a:p>
            <a:pPr eaLnBrk="1" hangingPunct="1">
              <a:lnSpc>
                <a:spcPct val="90000"/>
              </a:lnSpc>
            </a:pPr>
            <a:r>
              <a:rPr lang="tr-TR" sz="2800" dirty="0" smtClean="0"/>
              <a:t>APA stiline göre bulgular şöyle rapor edilir:</a:t>
            </a:r>
          </a:p>
          <a:p>
            <a:pPr eaLnBrk="1" hangingPunct="1">
              <a:lnSpc>
                <a:spcPct val="90000"/>
              </a:lnSpc>
            </a:pPr>
            <a:r>
              <a:rPr lang="tr-TR" sz="2800" dirty="0" smtClean="0"/>
              <a:t>“Öğrencilerin okuma ve yazma puanları arasında pozitif bir korelasyon gözlenmiştir (</a:t>
            </a:r>
            <a:r>
              <a:rPr lang="tr-TR" sz="2800" dirty="0" err="1" smtClean="0"/>
              <a:t>Spearman’s</a:t>
            </a:r>
            <a:r>
              <a:rPr lang="tr-TR" sz="2800" dirty="0" smtClean="0"/>
              <a:t> </a:t>
            </a:r>
            <a:r>
              <a:rPr lang="el-GR" sz="2800" i="1" dirty="0" smtClean="0"/>
              <a:t>ρ</a:t>
            </a:r>
            <a:r>
              <a:rPr lang="tr-TR" sz="2800" dirty="0" smtClean="0"/>
              <a:t> = 0,617, </a:t>
            </a:r>
            <a:r>
              <a:rPr lang="tr-TR" sz="2800" i="1" dirty="0" smtClean="0"/>
              <a:t>p</a:t>
            </a:r>
            <a:r>
              <a:rPr lang="tr-TR" sz="2800" dirty="0" smtClean="0"/>
              <a:t> = 0,000, </a:t>
            </a:r>
            <a:r>
              <a:rPr lang="el-GR" sz="2800" i="1" dirty="0" smtClean="0"/>
              <a:t>ρ</a:t>
            </a:r>
            <a:r>
              <a:rPr lang="tr-TR" sz="2800" baseline="30000" dirty="0" smtClean="0"/>
              <a:t>2 </a:t>
            </a:r>
            <a:r>
              <a:rPr lang="tr-TR" sz="2800" dirty="0" smtClean="0"/>
              <a:t>=0,38). İki değişken arasında orta düzeyde güçlü bir korelasyon vardır. Okuma puanları yüksek olan öğrencilerin yazma puanları da nispeten daha yüksektir.”</a:t>
            </a:r>
          </a:p>
          <a:p>
            <a:pPr eaLnBrk="1" hangingPunct="1">
              <a:lnSpc>
                <a:spcPct val="90000"/>
              </a:lnSpc>
            </a:pPr>
            <a:r>
              <a:rPr lang="tr-TR" sz="2800" dirty="0" smtClean="0"/>
              <a:t>Son cümle “Yazma puanları yüksek olan öğrencilerin okuma puanları da nispeten daha yüksektir.” şeklinde de yazılabilir</a:t>
            </a:r>
          </a:p>
        </p:txBody>
      </p:sp>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144000" cy="914400"/>
          </a:xfrm>
        </p:spPr>
        <p:txBody>
          <a:bodyPr/>
          <a:lstStyle/>
          <a:p>
            <a:pPr eaLnBrk="1" hangingPunct="1"/>
            <a:r>
              <a:rPr lang="tr-TR" sz="3700" dirty="0" smtClean="0"/>
              <a:t>Veri Dosyasındaki Değişkenlerin Tanımları</a:t>
            </a:r>
            <a:endParaRPr lang="en-US" sz="3700" dirty="0" smtClean="0"/>
          </a:p>
        </p:txBody>
      </p:sp>
      <p:sp>
        <p:nvSpPr>
          <p:cNvPr id="35843" name="Rectangle 3"/>
          <p:cNvSpPr>
            <a:spLocks noGrp="1" noChangeArrowheads="1"/>
          </p:cNvSpPr>
          <p:nvPr>
            <p:ph type="body" idx="1"/>
          </p:nvPr>
        </p:nvSpPr>
        <p:spPr>
          <a:xfrm>
            <a:off x="457200" y="1219200"/>
            <a:ext cx="8507288" cy="4953000"/>
          </a:xfrm>
        </p:spPr>
        <p:txBody>
          <a:bodyPr/>
          <a:lstStyle/>
          <a:p>
            <a:pPr eaLnBrk="1" hangingPunct="1">
              <a:lnSpc>
                <a:spcPct val="90000"/>
              </a:lnSpc>
              <a:buNone/>
            </a:pPr>
            <a:r>
              <a:rPr lang="tr-TR" sz="2400" b="1" dirty="0" smtClean="0"/>
              <a:t>No</a:t>
            </a:r>
            <a:r>
              <a:rPr lang="tr-TR" sz="2400" dirty="0" smtClean="0"/>
              <a:t>: Denek numarası</a:t>
            </a:r>
          </a:p>
          <a:p>
            <a:pPr eaLnBrk="1" hangingPunct="1">
              <a:lnSpc>
                <a:spcPct val="90000"/>
              </a:lnSpc>
              <a:buNone/>
            </a:pPr>
            <a:r>
              <a:rPr lang="tr-TR" sz="2400" b="1" dirty="0" smtClean="0"/>
              <a:t>Cinsiyet</a:t>
            </a:r>
            <a:r>
              <a:rPr lang="en-US" sz="2400" dirty="0" smtClean="0"/>
              <a:t>: 0=</a:t>
            </a:r>
            <a:r>
              <a:rPr lang="tr-TR" sz="2400" dirty="0" smtClean="0"/>
              <a:t>erkek</a:t>
            </a:r>
            <a:r>
              <a:rPr lang="en-US" sz="2400" dirty="0" smtClean="0"/>
              <a:t>, 1=</a:t>
            </a:r>
            <a:r>
              <a:rPr lang="tr-TR" sz="2400" dirty="0" smtClean="0"/>
              <a:t>kadın (sınıflama)</a:t>
            </a:r>
          </a:p>
          <a:p>
            <a:pPr eaLnBrk="1" hangingPunct="1">
              <a:lnSpc>
                <a:spcPct val="90000"/>
              </a:lnSpc>
              <a:buNone/>
            </a:pPr>
            <a:r>
              <a:rPr lang="tr-TR" sz="2400" b="1" dirty="0" smtClean="0"/>
              <a:t>Irk</a:t>
            </a:r>
            <a:r>
              <a:rPr lang="en-US" sz="2400" dirty="0" smtClean="0"/>
              <a:t>:</a:t>
            </a:r>
            <a:r>
              <a:rPr lang="tr-TR" sz="2400" dirty="0" smtClean="0"/>
              <a:t> </a:t>
            </a:r>
            <a:r>
              <a:rPr lang="en-US" sz="2400" dirty="0" smtClean="0"/>
              <a:t>1</a:t>
            </a:r>
            <a:r>
              <a:rPr lang="tr-TR" sz="2400" dirty="0" smtClean="0"/>
              <a:t>=Latin</a:t>
            </a:r>
            <a:r>
              <a:rPr lang="en-US" sz="2400" dirty="0" smtClean="0"/>
              <a:t>, 2=As</a:t>
            </a:r>
            <a:r>
              <a:rPr lang="tr-TR" sz="2400" dirty="0" smtClean="0"/>
              <a:t>yalı</a:t>
            </a:r>
            <a:r>
              <a:rPr lang="en-US" sz="2400" dirty="0" smtClean="0"/>
              <a:t>,</a:t>
            </a:r>
            <a:r>
              <a:rPr lang="tr-TR" sz="2400" dirty="0" smtClean="0"/>
              <a:t> </a:t>
            </a:r>
            <a:r>
              <a:rPr lang="en-US" sz="2400" dirty="0" smtClean="0"/>
              <a:t>3=</a:t>
            </a:r>
            <a:r>
              <a:rPr lang="tr-TR" sz="2400" dirty="0" smtClean="0"/>
              <a:t>Siyah</a:t>
            </a:r>
            <a:r>
              <a:rPr lang="en-US" sz="2400" dirty="0" smtClean="0"/>
              <a:t>,</a:t>
            </a:r>
            <a:r>
              <a:rPr lang="tr-TR" sz="2400" dirty="0" smtClean="0"/>
              <a:t> </a:t>
            </a:r>
            <a:r>
              <a:rPr lang="en-US" sz="2400" dirty="0" smtClean="0"/>
              <a:t>4=</a:t>
            </a:r>
            <a:r>
              <a:rPr lang="tr-TR" sz="2400" dirty="0" smtClean="0"/>
              <a:t>Beyaz</a:t>
            </a:r>
            <a:r>
              <a:rPr lang="en-US" sz="2400" dirty="0" smtClean="0"/>
              <a:t> </a:t>
            </a:r>
            <a:r>
              <a:rPr lang="tr-TR" sz="2400" dirty="0" smtClean="0"/>
              <a:t>(sınıflama)</a:t>
            </a:r>
          </a:p>
          <a:p>
            <a:pPr eaLnBrk="1" hangingPunct="1">
              <a:lnSpc>
                <a:spcPct val="90000"/>
              </a:lnSpc>
              <a:buNone/>
            </a:pPr>
            <a:r>
              <a:rPr lang="en-US" sz="2400" b="1" dirty="0" smtClean="0"/>
              <a:t>So</a:t>
            </a:r>
            <a:r>
              <a:rPr lang="tr-TR" sz="2400" b="1" dirty="0" err="1" smtClean="0"/>
              <a:t>syo</a:t>
            </a:r>
            <a:r>
              <a:rPr lang="tr-TR" sz="2400" b="1" dirty="0" smtClean="0"/>
              <a:t>-ekonomik statü (</a:t>
            </a:r>
            <a:r>
              <a:rPr lang="tr-TR" sz="2400" b="1" dirty="0" err="1" smtClean="0"/>
              <a:t>sed</a:t>
            </a:r>
            <a:r>
              <a:rPr lang="tr-TR" sz="2400" b="1" dirty="0" smtClean="0"/>
              <a:t>):</a:t>
            </a:r>
            <a:r>
              <a:rPr lang="tr-TR" sz="2400" dirty="0" smtClean="0"/>
              <a:t>  </a:t>
            </a:r>
            <a:r>
              <a:rPr lang="en-US" sz="2400" dirty="0" smtClean="0"/>
              <a:t>1=</a:t>
            </a:r>
            <a:r>
              <a:rPr lang="tr-TR" sz="2400" dirty="0" smtClean="0"/>
              <a:t>düşük</a:t>
            </a:r>
            <a:r>
              <a:rPr lang="en-US" sz="2400" dirty="0" smtClean="0"/>
              <a:t>,</a:t>
            </a:r>
            <a:r>
              <a:rPr lang="tr-TR" sz="2400" dirty="0" smtClean="0"/>
              <a:t> </a:t>
            </a:r>
            <a:r>
              <a:rPr lang="en-US" sz="2400" dirty="0" smtClean="0"/>
              <a:t>2=</a:t>
            </a:r>
            <a:r>
              <a:rPr lang="tr-TR" sz="2400" dirty="0" smtClean="0"/>
              <a:t>orta</a:t>
            </a:r>
            <a:r>
              <a:rPr lang="en-US" sz="2400" dirty="0" smtClean="0"/>
              <a:t>,</a:t>
            </a:r>
            <a:r>
              <a:rPr lang="tr-TR" sz="2400" dirty="0" smtClean="0"/>
              <a:t> </a:t>
            </a:r>
            <a:r>
              <a:rPr lang="en-US" sz="2400" dirty="0" smtClean="0"/>
              <a:t>3=</a:t>
            </a:r>
            <a:r>
              <a:rPr lang="tr-TR" sz="2400" dirty="0" smtClean="0"/>
              <a:t>yüksek (sıralama)</a:t>
            </a:r>
            <a:r>
              <a:rPr lang="en-US" sz="2400" dirty="0" smtClean="0"/>
              <a:t>  </a:t>
            </a:r>
            <a:endParaRPr lang="tr-TR" sz="2400" dirty="0" smtClean="0"/>
          </a:p>
          <a:p>
            <a:pPr eaLnBrk="1" hangingPunct="1">
              <a:lnSpc>
                <a:spcPct val="90000"/>
              </a:lnSpc>
              <a:buNone/>
            </a:pPr>
            <a:r>
              <a:rPr lang="tr-TR" sz="2400" b="1" dirty="0" smtClean="0"/>
              <a:t>Okul türü</a:t>
            </a:r>
            <a:r>
              <a:rPr lang="en-US" sz="2400" b="1" dirty="0" smtClean="0"/>
              <a:t>:</a:t>
            </a:r>
            <a:r>
              <a:rPr lang="tr-TR" sz="2400" b="1" dirty="0" smtClean="0"/>
              <a:t> </a:t>
            </a:r>
            <a:r>
              <a:rPr lang="en-US" sz="2400" dirty="0" smtClean="0"/>
              <a:t>1=</a:t>
            </a:r>
            <a:r>
              <a:rPr lang="tr-TR" sz="2400" dirty="0" smtClean="0"/>
              <a:t>devlet</a:t>
            </a:r>
            <a:r>
              <a:rPr lang="en-US" sz="2400" dirty="0" smtClean="0"/>
              <a:t>,</a:t>
            </a:r>
            <a:r>
              <a:rPr lang="tr-TR" sz="2400" dirty="0" smtClean="0"/>
              <a:t> </a:t>
            </a:r>
            <a:r>
              <a:rPr lang="en-US" sz="2400" dirty="0" smtClean="0"/>
              <a:t>2=</a:t>
            </a:r>
            <a:r>
              <a:rPr lang="tr-TR" sz="2400" dirty="0" smtClean="0"/>
              <a:t>özel (sınıflama)</a:t>
            </a:r>
          </a:p>
          <a:p>
            <a:pPr eaLnBrk="1" hangingPunct="1">
              <a:lnSpc>
                <a:spcPct val="90000"/>
              </a:lnSpc>
              <a:buNone/>
            </a:pPr>
            <a:r>
              <a:rPr lang="en-US" sz="2400" b="1" dirty="0" smtClean="0"/>
              <a:t>Program</a:t>
            </a:r>
            <a:r>
              <a:rPr lang="tr-TR" sz="2400" b="1" dirty="0" smtClean="0"/>
              <a:t> türü</a:t>
            </a:r>
            <a:r>
              <a:rPr lang="en-US" sz="2400" b="1" dirty="0" smtClean="0"/>
              <a:t>:</a:t>
            </a:r>
            <a:r>
              <a:rPr lang="tr-TR" sz="2400" b="1" dirty="0" smtClean="0"/>
              <a:t> </a:t>
            </a:r>
            <a:r>
              <a:rPr lang="en-US" sz="2400" dirty="0" smtClean="0"/>
              <a:t>1=</a:t>
            </a:r>
            <a:r>
              <a:rPr lang="en-US" sz="2400" dirty="0" err="1" smtClean="0"/>
              <a:t>genel</a:t>
            </a:r>
            <a:r>
              <a:rPr lang="en-US" sz="2400" dirty="0" smtClean="0"/>
              <a:t>,</a:t>
            </a:r>
            <a:r>
              <a:rPr lang="tr-TR" sz="2400" dirty="0" smtClean="0"/>
              <a:t> </a:t>
            </a:r>
            <a:r>
              <a:rPr lang="en-US" sz="2400" dirty="0" smtClean="0"/>
              <a:t>2=a</a:t>
            </a:r>
            <a:r>
              <a:rPr lang="tr-TR" sz="2400" dirty="0" smtClean="0"/>
              <a:t>k</a:t>
            </a:r>
            <a:r>
              <a:rPr lang="en-US" sz="2400" dirty="0" err="1" smtClean="0"/>
              <a:t>ademi</a:t>
            </a:r>
            <a:r>
              <a:rPr lang="tr-TR" sz="2400" dirty="0" smtClean="0"/>
              <a:t>k</a:t>
            </a:r>
            <a:r>
              <a:rPr lang="en-US" sz="2400" dirty="0" smtClean="0"/>
              <a:t>,</a:t>
            </a:r>
            <a:r>
              <a:rPr lang="tr-TR" sz="2400" dirty="0" smtClean="0"/>
              <a:t> </a:t>
            </a:r>
            <a:r>
              <a:rPr lang="en-US" sz="2400" dirty="0" smtClean="0"/>
              <a:t>3=</a:t>
            </a:r>
            <a:r>
              <a:rPr lang="tr-TR" sz="2400" dirty="0" smtClean="0"/>
              <a:t>mesleki (sınıflama)</a:t>
            </a:r>
          </a:p>
          <a:p>
            <a:pPr eaLnBrk="1" hangingPunct="1">
              <a:lnSpc>
                <a:spcPct val="90000"/>
              </a:lnSpc>
              <a:buNone/>
            </a:pPr>
            <a:r>
              <a:rPr lang="tr-TR" sz="2400" b="1" dirty="0" smtClean="0"/>
              <a:t>Okuma puanı </a:t>
            </a:r>
            <a:r>
              <a:rPr lang="tr-TR" sz="2400" i="1" dirty="0" smtClean="0"/>
              <a:t>(</a:t>
            </a:r>
            <a:r>
              <a:rPr lang="tr-TR" sz="2400" i="1" dirty="0" err="1" smtClean="0"/>
              <a:t>okumanot</a:t>
            </a:r>
            <a:r>
              <a:rPr lang="tr-TR" sz="2400" i="1" dirty="0" smtClean="0"/>
              <a:t>)</a:t>
            </a:r>
            <a:r>
              <a:rPr lang="tr-TR" sz="2400" b="1" dirty="0" smtClean="0"/>
              <a:t>: </a:t>
            </a:r>
            <a:r>
              <a:rPr lang="tr-TR" sz="2400" dirty="0" smtClean="0"/>
              <a:t>Bu dersten aldığı not (oranlı)</a:t>
            </a:r>
            <a:endParaRPr lang="tr-TR" sz="2400" b="1" dirty="0" smtClean="0"/>
          </a:p>
          <a:p>
            <a:pPr eaLnBrk="1" hangingPunct="1">
              <a:lnSpc>
                <a:spcPct val="90000"/>
              </a:lnSpc>
              <a:buNone/>
            </a:pPr>
            <a:r>
              <a:rPr lang="tr-TR" sz="2400" b="1" dirty="0" smtClean="0"/>
              <a:t>Yazma</a:t>
            </a:r>
            <a:r>
              <a:rPr lang="en-US" sz="2400" b="1" dirty="0" smtClean="0"/>
              <a:t> </a:t>
            </a:r>
            <a:r>
              <a:rPr lang="tr-TR" sz="2400" b="1" dirty="0" smtClean="0"/>
              <a:t>puanı </a:t>
            </a:r>
            <a:r>
              <a:rPr lang="tr-TR" sz="2400" i="1" dirty="0" smtClean="0"/>
              <a:t>(</a:t>
            </a:r>
            <a:r>
              <a:rPr lang="tr-TR" sz="2400" i="1" dirty="0" err="1" smtClean="0"/>
              <a:t>yazmanot</a:t>
            </a:r>
            <a:r>
              <a:rPr lang="tr-TR" sz="2400" i="1" dirty="0" smtClean="0"/>
              <a:t>)</a:t>
            </a:r>
            <a:r>
              <a:rPr lang="tr-TR" sz="2400" b="1" dirty="0" smtClean="0"/>
              <a:t>:</a:t>
            </a:r>
            <a:r>
              <a:rPr lang="tr-TR" sz="2400" dirty="0" smtClean="0"/>
              <a:t> Bu dersten aldığı not (oranlı)</a:t>
            </a:r>
            <a:endParaRPr lang="tr-TR" sz="2400" b="1" dirty="0" smtClean="0"/>
          </a:p>
          <a:p>
            <a:pPr eaLnBrk="1" hangingPunct="1">
              <a:lnSpc>
                <a:spcPct val="90000"/>
              </a:lnSpc>
              <a:buNone/>
            </a:pPr>
            <a:r>
              <a:rPr lang="en-US" sz="2400" b="1" dirty="0" smtClean="0"/>
              <a:t>Mat</a:t>
            </a:r>
            <a:r>
              <a:rPr lang="tr-TR" sz="2400" b="1" dirty="0" err="1" smtClean="0"/>
              <a:t>ematik</a:t>
            </a:r>
            <a:r>
              <a:rPr lang="tr-TR" sz="2400" b="1" dirty="0" smtClean="0"/>
              <a:t> puanı </a:t>
            </a:r>
            <a:r>
              <a:rPr lang="tr-TR" sz="2400" i="1" dirty="0" smtClean="0"/>
              <a:t>(</a:t>
            </a:r>
            <a:r>
              <a:rPr lang="tr-TR" sz="2400" i="1" dirty="0" err="1" smtClean="0"/>
              <a:t>matnot</a:t>
            </a:r>
            <a:r>
              <a:rPr lang="tr-TR" sz="2400" i="1" dirty="0" smtClean="0"/>
              <a:t>)</a:t>
            </a:r>
            <a:r>
              <a:rPr lang="tr-TR" sz="2400" b="1" dirty="0" smtClean="0"/>
              <a:t>:</a:t>
            </a:r>
            <a:r>
              <a:rPr lang="en-US" sz="2400" b="1" dirty="0" smtClean="0"/>
              <a:t> </a:t>
            </a:r>
            <a:r>
              <a:rPr lang="tr-TR" sz="2400" dirty="0" smtClean="0"/>
              <a:t>Bu dersten aldığı not (oranlı)</a:t>
            </a:r>
            <a:endParaRPr lang="tr-TR" sz="2400" b="1" dirty="0" smtClean="0"/>
          </a:p>
          <a:p>
            <a:pPr eaLnBrk="1" hangingPunct="1">
              <a:lnSpc>
                <a:spcPct val="90000"/>
              </a:lnSpc>
              <a:buNone/>
            </a:pPr>
            <a:r>
              <a:rPr lang="tr-TR" sz="2400" b="1" dirty="0" smtClean="0"/>
              <a:t>Fen puanı </a:t>
            </a:r>
            <a:r>
              <a:rPr lang="tr-TR" sz="2400" i="1" dirty="0" smtClean="0"/>
              <a:t>(</a:t>
            </a:r>
            <a:r>
              <a:rPr lang="tr-TR" sz="2400" i="1" dirty="0" err="1" smtClean="0"/>
              <a:t>fennot</a:t>
            </a:r>
            <a:r>
              <a:rPr lang="tr-TR" sz="2400" i="1" dirty="0" smtClean="0"/>
              <a:t>)</a:t>
            </a:r>
            <a:r>
              <a:rPr lang="tr-TR" sz="2400" b="1" dirty="0" smtClean="0"/>
              <a:t>:</a:t>
            </a:r>
            <a:r>
              <a:rPr lang="tr-TR" sz="2400" dirty="0" smtClean="0"/>
              <a:t> Bu dersten aldığı not (oranlı)</a:t>
            </a:r>
            <a:endParaRPr lang="tr-TR" sz="2400" b="1" dirty="0" smtClean="0"/>
          </a:p>
          <a:p>
            <a:pPr eaLnBrk="1" hangingPunct="1">
              <a:lnSpc>
                <a:spcPct val="90000"/>
              </a:lnSpc>
              <a:buNone/>
            </a:pPr>
            <a:r>
              <a:rPr lang="en-US" sz="2400" b="1" dirty="0" smtClean="0"/>
              <a:t>So</a:t>
            </a:r>
            <a:r>
              <a:rPr lang="tr-TR" sz="2400" b="1" dirty="0" err="1" smtClean="0"/>
              <a:t>syal</a:t>
            </a:r>
            <a:r>
              <a:rPr lang="tr-TR" sz="2400" b="1" dirty="0" smtClean="0"/>
              <a:t> bilimler puanı </a:t>
            </a:r>
            <a:r>
              <a:rPr lang="tr-TR" sz="2400" i="1" dirty="0" smtClean="0"/>
              <a:t>(</a:t>
            </a:r>
            <a:r>
              <a:rPr lang="tr-TR" sz="2400" i="1" dirty="0" err="1" smtClean="0"/>
              <a:t>sosnot</a:t>
            </a:r>
            <a:r>
              <a:rPr lang="tr-TR" sz="2400" i="1" dirty="0" smtClean="0"/>
              <a:t>)</a:t>
            </a:r>
            <a:r>
              <a:rPr lang="tr-TR" sz="2400" b="1" dirty="0" smtClean="0"/>
              <a:t>:</a:t>
            </a:r>
            <a:r>
              <a:rPr lang="tr-TR" sz="2400" dirty="0" smtClean="0"/>
              <a:t> Bu dersten aldığı not (oranlı)</a:t>
            </a:r>
            <a:endParaRPr lang="en-US" sz="2400" b="1" dirty="0" smtClean="0"/>
          </a:p>
          <a:p>
            <a:pPr eaLnBrk="1" hangingPunct="1">
              <a:lnSpc>
                <a:spcPct val="90000"/>
              </a:lnSpc>
            </a:pPr>
            <a:endParaRPr lang="en-US" sz="2400" dirty="0" smtClean="0"/>
          </a:p>
        </p:txBody>
      </p:sp>
    </p:spTree>
  </p:cSld>
  <p:clrMapOvr>
    <a:masterClrMapping/>
  </p:clrMapOvr>
  <p:transition>
    <p:cover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r>
              <a:rPr lang="tr-TR" sz="3600" dirty="0" smtClean="0"/>
              <a:t>Parametrik ve Parametrik Olmayan Korelasyon Testi Karşılaştırması </a:t>
            </a:r>
            <a:endParaRPr lang="en-US" sz="3600" dirty="0" smtClean="0"/>
          </a:p>
        </p:txBody>
      </p:sp>
      <p:pic>
        <p:nvPicPr>
          <p:cNvPr id="462850" name="Picture 2"/>
          <p:cNvPicPr>
            <a:picLocks noGrp="1" noChangeAspect="1" noChangeArrowheads="1"/>
          </p:cNvPicPr>
          <p:nvPr>
            <p:ph sz="quarter" idx="2"/>
          </p:nvPr>
        </p:nvPicPr>
        <p:blipFill>
          <a:blip r:embed="rId3" cstate="print"/>
          <a:srcRect/>
          <a:stretch>
            <a:fillRect/>
          </a:stretch>
        </p:blipFill>
        <p:spPr bwMode="auto">
          <a:xfrm>
            <a:off x="251520" y="1052736"/>
            <a:ext cx="4926002" cy="2520280"/>
          </a:xfrm>
          <a:prstGeom prst="rect">
            <a:avLst/>
          </a:prstGeom>
          <a:noFill/>
          <a:ln w="9525">
            <a:noFill/>
            <a:miter lim="800000"/>
            <a:headEnd/>
            <a:tailEnd/>
          </a:ln>
        </p:spPr>
      </p:pic>
      <p:pic>
        <p:nvPicPr>
          <p:cNvPr id="462851" name="Picture 3"/>
          <p:cNvPicPr>
            <a:picLocks noGrp="1" noChangeAspect="1" noChangeArrowheads="1"/>
          </p:cNvPicPr>
          <p:nvPr>
            <p:ph idx="1"/>
          </p:nvPr>
        </p:nvPicPr>
        <p:blipFill>
          <a:blip r:embed="rId4" cstate="print"/>
          <a:srcRect/>
          <a:stretch>
            <a:fillRect/>
          </a:stretch>
        </p:blipFill>
        <p:spPr bwMode="auto">
          <a:xfrm>
            <a:off x="179512" y="3645024"/>
            <a:ext cx="5062254" cy="2447156"/>
          </a:xfrm>
          <a:prstGeom prst="rect">
            <a:avLst/>
          </a:prstGeom>
          <a:noFill/>
          <a:ln w="9525">
            <a:noFill/>
            <a:miter lim="800000"/>
            <a:headEnd/>
            <a:tailEnd/>
          </a:ln>
        </p:spPr>
      </p:pic>
      <p:sp>
        <p:nvSpPr>
          <p:cNvPr id="8" name="Rectangle 4"/>
          <p:cNvSpPr txBox="1">
            <a:spLocks noChangeArrowheads="1"/>
          </p:cNvSpPr>
          <p:nvPr/>
        </p:nvSpPr>
        <p:spPr bwMode="auto">
          <a:xfrm>
            <a:off x="5508104" y="1268760"/>
            <a:ext cx="3635896" cy="4953000"/>
          </a:xfrm>
          <a:prstGeom prst="rect">
            <a:avLst/>
          </a:prstGeom>
          <a:noFill/>
          <a:ln w="9525">
            <a:noFill/>
            <a:miter lim="800000"/>
            <a:headEnd/>
            <a:tailEnd/>
          </a:ln>
        </p:spPr>
        <p:txBody>
          <a:bodyPr vert="horz" wrap="square" lIns="91440" tIns="45720" rIns="91440" bIns="0" numCol="1" anchor="t" anchorCtr="0" compatLnSpc="1">
            <a:prstTxWarp prst="textNoShape">
              <a:avLst/>
            </a:prstTxWarp>
          </a:bodyPr>
          <a:lstStyle/>
          <a:p>
            <a:pPr marL="342900" indent="-342900" algn="l">
              <a:lnSpc>
                <a:spcPct val="90000"/>
              </a:lnSpc>
              <a:spcBef>
                <a:spcPct val="20000"/>
              </a:spcBef>
              <a:buFontTx/>
              <a:buChar char="•"/>
            </a:pPr>
            <a:r>
              <a:rPr lang="tr-TR" dirty="0" err="1" smtClean="0">
                <a:latin typeface="+mn-lt"/>
              </a:rPr>
              <a:t>Pearson</a:t>
            </a:r>
            <a:r>
              <a:rPr lang="tr-TR" dirty="0" smtClean="0">
                <a:latin typeface="+mn-lt"/>
              </a:rPr>
              <a:t> korelasyon testi ile </a:t>
            </a:r>
            <a:r>
              <a:rPr lang="tr-TR" dirty="0" err="1" smtClean="0">
                <a:latin typeface="+mn-lt"/>
              </a:rPr>
              <a:t>Spearman</a:t>
            </a:r>
            <a:r>
              <a:rPr lang="tr-TR" dirty="0" smtClean="0">
                <a:latin typeface="+mn-lt"/>
              </a:rPr>
              <a:t> aynı sonucu verdi (yani iki değişken arasında korelasyon var)</a:t>
            </a:r>
          </a:p>
          <a:p>
            <a:pPr marL="342900" indent="-342900" algn="l">
              <a:lnSpc>
                <a:spcPct val="90000"/>
              </a:lnSpc>
              <a:spcBef>
                <a:spcPct val="20000"/>
              </a:spcBef>
              <a:buFontTx/>
              <a:buChar char="•"/>
            </a:pPr>
            <a:r>
              <a:rPr lang="tr-TR" dirty="0" smtClean="0">
                <a:latin typeface="+mn-lt"/>
              </a:rPr>
              <a:t>Ama Spearman korelasyon katsayısı Pearson’dan daha yüksek</a:t>
            </a:r>
          </a:p>
          <a:p>
            <a:pPr marL="342900" indent="-342900" algn="l">
              <a:lnSpc>
                <a:spcPct val="90000"/>
              </a:lnSpc>
              <a:spcBef>
                <a:spcPct val="20000"/>
              </a:spcBef>
              <a:buFontTx/>
              <a:buChar char="•"/>
            </a:pPr>
            <a:r>
              <a:rPr lang="tr-TR" dirty="0" smtClean="0">
                <a:latin typeface="+mn-lt"/>
              </a:rPr>
              <a:t>Çünkü parametrik olmayan testler parametrik testlerden daha az duyarlıdır </a:t>
            </a:r>
            <a:endParaRPr lang="en-US" dirty="0" smtClean="0">
              <a:latin typeface="+mn-lt"/>
            </a:endParaRPr>
          </a:p>
        </p:txBody>
      </p:sp>
    </p:spTree>
  </p:cSld>
  <p:clrMapOvr>
    <a:masterClrMapping/>
  </p:clrMapOvr>
  <p:transition>
    <p:cover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bwMode="auto">
          <a:xfrm>
            <a:off x="1259632" y="0"/>
            <a:ext cx="6624736" cy="908720"/>
          </a:xfrm>
          <a:noFill/>
          <a:ln>
            <a:miter lim="800000"/>
            <a:headEnd/>
            <a:tailEnd/>
          </a:ln>
        </p:spPr>
        <p:txBody>
          <a:bodyPr vert="horz" wrap="square" lIns="91440" tIns="45720" rIns="91440" bIns="45720" numCol="1" anchor="t" anchorCtr="0" compatLnSpc="1">
            <a:prstTxWarp prst="textNoShape">
              <a:avLst/>
            </a:prstTxWarp>
          </a:bodyPr>
          <a:lstStyle/>
          <a:p>
            <a:r>
              <a:rPr lang="tr-TR" dirty="0" smtClean="0"/>
              <a:t>Özet</a:t>
            </a:r>
            <a:endParaRPr lang="tr-TR" dirty="0"/>
          </a:p>
        </p:txBody>
      </p:sp>
      <p:sp>
        <p:nvSpPr>
          <p:cNvPr id="538627"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Parametrik olmayan testler</a:t>
            </a:r>
          </a:p>
          <a:p>
            <a:pPr lvl="1" eaLnBrk="1" hangingPunct="1"/>
            <a:r>
              <a:rPr lang="en-US" dirty="0" err="1" smtClean="0"/>
              <a:t>Binom</a:t>
            </a:r>
            <a:r>
              <a:rPr lang="en-US" dirty="0" smtClean="0"/>
              <a:t> test</a:t>
            </a:r>
            <a:r>
              <a:rPr lang="tr-TR" dirty="0" smtClean="0"/>
              <a:t>i</a:t>
            </a:r>
            <a:endParaRPr lang="en-US" dirty="0" smtClean="0"/>
          </a:p>
          <a:p>
            <a:pPr lvl="1" eaLnBrk="1" hangingPunct="1"/>
            <a:r>
              <a:rPr lang="tr-TR" dirty="0" smtClean="0"/>
              <a:t>Ki-kare</a:t>
            </a:r>
            <a:r>
              <a:rPr lang="en-US" dirty="0" smtClean="0"/>
              <a:t> test</a:t>
            </a:r>
            <a:r>
              <a:rPr lang="tr-TR" dirty="0" smtClean="0"/>
              <a:t>i</a:t>
            </a:r>
            <a:endParaRPr lang="en-US" dirty="0" smtClean="0"/>
          </a:p>
          <a:p>
            <a:pPr lvl="1" eaLnBrk="1" hangingPunct="1"/>
            <a:r>
              <a:rPr lang="en-US" dirty="0" smtClean="0"/>
              <a:t>Mann-Whitney test</a:t>
            </a:r>
            <a:r>
              <a:rPr lang="tr-TR" dirty="0" smtClean="0"/>
              <a:t>i</a:t>
            </a:r>
            <a:endParaRPr lang="en-US" dirty="0" smtClean="0"/>
          </a:p>
          <a:p>
            <a:pPr lvl="1" eaLnBrk="1" hangingPunct="1"/>
            <a:r>
              <a:rPr lang="en-US" dirty="0" err="1" smtClean="0"/>
              <a:t>Wilcoxon</a:t>
            </a:r>
            <a:r>
              <a:rPr lang="en-US" dirty="0" smtClean="0"/>
              <a:t> </a:t>
            </a:r>
            <a:r>
              <a:rPr lang="tr-TR" dirty="0" smtClean="0"/>
              <a:t>işaretli sıralar toplamı ve işaret </a:t>
            </a:r>
            <a:r>
              <a:rPr lang="en-US" dirty="0" smtClean="0"/>
              <a:t>test</a:t>
            </a:r>
            <a:r>
              <a:rPr lang="tr-TR" dirty="0" smtClean="0"/>
              <a:t>i</a:t>
            </a:r>
            <a:endParaRPr lang="en-US" dirty="0" smtClean="0"/>
          </a:p>
          <a:p>
            <a:pPr lvl="1" eaLnBrk="1" hangingPunct="1"/>
            <a:r>
              <a:rPr lang="en-US" dirty="0" err="1" smtClean="0"/>
              <a:t>Kruskal</a:t>
            </a:r>
            <a:r>
              <a:rPr lang="en-US" dirty="0" smtClean="0"/>
              <a:t> Wallis test</a:t>
            </a:r>
            <a:r>
              <a:rPr lang="tr-TR" dirty="0" smtClean="0"/>
              <a:t>i</a:t>
            </a:r>
            <a:endParaRPr lang="en-US" dirty="0" smtClean="0"/>
          </a:p>
          <a:p>
            <a:pPr lvl="1" eaLnBrk="1" hangingPunct="1"/>
            <a:r>
              <a:rPr lang="tr-TR" dirty="0" err="1" smtClean="0"/>
              <a:t>Friedman’ın</a:t>
            </a:r>
            <a:r>
              <a:rPr lang="tr-TR" dirty="0" smtClean="0"/>
              <a:t> ANOVA testi</a:t>
            </a:r>
          </a:p>
          <a:p>
            <a:pPr lvl="1" eaLnBrk="1" hangingPunct="1"/>
            <a:r>
              <a:rPr lang="tr-TR" dirty="0" smtClean="0"/>
              <a:t>P</a:t>
            </a:r>
            <a:r>
              <a:rPr lang="en-US" dirty="0" err="1" smtClean="0"/>
              <a:t>arametri</a:t>
            </a:r>
            <a:r>
              <a:rPr lang="tr-TR" dirty="0" smtClean="0"/>
              <a:t>k</a:t>
            </a:r>
            <a:r>
              <a:rPr lang="en-US" dirty="0" smtClean="0"/>
              <a:t> </a:t>
            </a:r>
            <a:r>
              <a:rPr lang="tr-TR" dirty="0" smtClean="0"/>
              <a:t>olmayan k</a:t>
            </a:r>
            <a:r>
              <a:rPr lang="en-US" dirty="0" err="1" smtClean="0"/>
              <a:t>orela</a:t>
            </a:r>
            <a:r>
              <a:rPr lang="tr-TR" dirty="0" err="1" smtClean="0"/>
              <a:t>sy</a:t>
            </a:r>
            <a:r>
              <a:rPr lang="en-US" dirty="0" smtClean="0"/>
              <a:t>on</a:t>
            </a:r>
            <a:r>
              <a:rPr lang="tr-TR" dirty="0" smtClean="0"/>
              <a:t> testi</a:t>
            </a:r>
            <a:endParaRPr lang="en-US" dirty="0" smtClean="0"/>
          </a:p>
          <a:p>
            <a:pPr lvl="1"/>
            <a:endParaRPr lang="tr-TR" sz="2400" dirty="0" smtClean="0"/>
          </a:p>
        </p:txBody>
      </p:sp>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7544" y="0"/>
            <a:ext cx="7330008" cy="914400"/>
          </a:xfrm>
        </p:spPr>
        <p:txBody>
          <a:bodyPr/>
          <a:lstStyle/>
          <a:p>
            <a:pPr eaLnBrk="1" hangingPunct="1"/>
            <a:r>
              <a:rPr lang="tr-TR" dirty="0" err="1" smtClean="0"/>
              <a:t>Binom</a:t>
            </a:r>
            <a:r>
              <a:rPr lang="tr-TR" dirty="0" smtClean="0"/>
              <a:t> Testi Örneği</a:t>
            </a:r>
            <a:endParaRPr lang="en-US" dirty="0" smtClean="0"/>
          </a:p>
        </p:txBody>
      </p:sp>
      <p:sp>
        <p:nvSpPr>
          <p:cNvPr id="47107" name="Rectangle 3"/>
          <p:cNvSpPr>
            <a:spLocks noGrp="1" noChangeArrowheads="1"/>
          </p:cNvSpPr>
          <p:nvPr>
            <p:ph type="body" idx="1"/>
          </p:nvPr>
        </p:nvSpPr>
        <p:spPr>
          <a:xfrm>
            <a:off x="0" y="980728"/>
            <a:ext cx="8964488" cy="5328592"/>
          </a:xfrm>
        </p:spPr>
        <p:txBody>
          <a:bodyPr/>
          <a:lstStyle/>
          <a:p>
            <a:pPr eaLnBrk="1" hangingPunct="1"/>
            <a:r>
              <a:rPr lang="tr-TR" dirty="0" smtClean="0"/>
              <a:t>Tek örneklemli </a:t>
            </a:r>
            <a:r>
              <a:rPr lang="tr-TR" dirty="0" err="1" smtClean="0"/>
              <a:t>binom</a:t>
            </a:r>
            <a:r>
              <a:rPr lang="tr-TR" dirty="0" smtClean="0"/>
              <a:t> testi sınıflama ölçme düzeyinde toplanmış veriler için kullanılır. Bağımlı değişken hakkındaki veriler iki düzeylidir (ör., Erkek-Kadın) </a:t>
            </a:r>
          </a:p>
          <a:p>
            <a:pPr eaLnBrk="1" hangingPunct="1"/>
            <a:r>
              <a:rPr lang="tr-TR" dirty="0" smtClean="0"/>
              <a:t>Verilerin öngörülen bir yüzdeden farklı olup olmadığını test etmek için kullanılır </a:t>
            </a:r>
          </a:p>
          <a:p>
            <a:pPr eaLnBrk="1" hangingPunct="1"/>
            <a:r>
              <a:rPr lang="tr-TR" dirty="0" smtClean="0"/>
              <a:t>Ör., öğrencilerin cinsiyete göre dağılımı %50’den (yani 0,5) farklı mıdır? </a:t>
            </a:r>
          </a:p>
          <a:p>
            <a:pPr eaLnBrk="1" hangingPunct="1">
              <a:lnSpc>
                <a:spcPct val="80000"/>
              </a:lnSpc>
            </a:pPr>
            <a:r>
              <a:rPr lang="tr-TR" dirty="0" smtClean="0"/>
              <a:t>Araştırma </a:t>
            </a:r>
            <a:r>
              <a:rPr lang="tr-TR" dirty="0" err="1" smtClean="0"/>
              <a:t>denencesi</a:t>
            </a:r>
            <a:r>
              <a:rPr lang="tr-TR" dirty="0" smtClean="0"/>
              <a:t> (H</a:t>
            </a:r>
            <a:r>
              <a:rPr lang="tr-TR" sz="2800" baseline="-25000" dirty="0" smtClean="0"/>
              <a:t>1</a:t>
            </a:r>
            <a:r>
              <a:rPr lang="tr-TR" dirty="0" smtClean="0"/>
              <a:t>): “Öğrencilerin cinsiyete göre dağılımı eşit değildir.”  (</a:t>
            </a:r>
            <a:r>
              <a:rPr lang="en-US" dirty="0" smtClean="0"/>
              <a:t>H</a:t>
            </a:r>
            <a:r>
              <a:rPr lang="tr-TR" sz="2800" baseline="-25000" dirty="0" smtClean="0"/>
              <a:t>1</a:t>
            </a:r>
            <a:r>
              <a:rPr lang="en-US" dirty="0" smtClean="0"/>
              <a:t>: ų</a:t>
            </a:r>
            <a:r>
              <a:rPr lang="tr-TR" dirty="0" smtClean="0"/>
              <a:t> </a:t>
            </a:r>
            <a:r>
              <a:rPr lang="en-US" dirty="0" smtClean="0">
                <a:sym typeface="Symbol" pitchFamily="18" charset="2"/>
              </a:rPr>
              <a:t></a:t>
            </a:r>
            <a:r>
              <a:rPr lang="tr-TR" dirty="0" smtClean="0"/>
              <a:t> </a:t>
            </a:r>
            <a:r>
              <a:rPr lang="en-US" dirty="0" smtClean="0"/>
              <a:t>ų </a:t>
            </a:r>
            <a:r>
              <a:rPr lang="tr-TR" sz="2800" baseline="-25000" dirty="0" smtClean="0"/>
              <a:t>0</a:t>
            </a:r>
            <a:r>
              <a:rPr lang="tr-TR" dirty="0" smtClean="0"/>
              <a:t> ) (çift kuyruk testi)</a:t>
            </a:r>
            <a:endParaRPr lang="en-US" sz="4000" dirty="0" smtClean="0"/>
          </a:p>
          <a:p>
            <a:pPr eaLnBrk="1" hangingPunct="1">
              <a:buNone/>
            </a:pPr>
            <a:endParaRPr lang="en-US" sz="2000" dirty="0" smtClean="0"/>
          </a:p>
          <a:p>
            <a:pPr eaLnBrk="1" hangingPunct="1"/>
            <a:endParaRPr lang="en-US" dirty="0" smtClean="0"/>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Seçenek Denenceler</a:t>
            </a:r>
            <a:endParaRPr lang="tr-TR" dirty="0"/>
          </a:p>
        </p:txBody>
      </p:sp>
      <p:sp>
        <p:nvSpPr>
          <p:cNvPr id="3" name="2 İçerik Yer Tutucusu"/>
          <p:cNvSpPr>
            <a:spLocks noGrp="1"/>
          </p:cNvSpPr>
          <p:nvPr>
            <p:ph idx="1"/>
          </p:nvPr>
        </p:nvSpPr>
        <p:spPr>
          <a:xfrm>
            <a:off x="457200" y="1219200"/>
            <a:ext cx="8003232" cy="4953000"/>
          </a:xfrm>
        </p:spPr>
        <p:txBody>
          <a:bodyPr/>
          <a:lstStyle/>
          <a:p>
            <a:pPr eaLnBrk="1" hangingPunct="1">
              <a:lnSpc>
                <a:spcPct val="80000"/>
              </a:lnSpc>
            </a:pPr>
            <a:r>
              <a:rPr lang="tr-TR" dirty="0" smtClean="0"/>
              <a:t>Araştırma </a:t>
            </a:r>
            <a:r>
              <a:rPr lang="tr-TR" dirty="0" err="1" smtClean="0"/>
              <a:t>denencesi</a:t>
            </a:r>
            <a:r>
              <a:rPr lang="tr-TR" dirty="0" smtClean="0"/>
              <a:t> büyüktür/küçüktür diye de kurulabilir. O zaman tek kuyruk (büyükse sol, küçükse sağ) testi yapılır.</a:t>
            </a:r>
          </a:p>
          <a:p>
            <a:pPr eaLnBrk="1" hangingPunct="1">
              <a:lnSpc>
                <a:spcPct val="80000"/>
              </a:lnSpc>
            </a:pPr>
            <a:r>
              <a:rPr lang="en-US" sz="2800" dirty="0" smtClean="0"/>
              <a:t>H</a:t>
            </a:r>
            <a:r>
              <a:rPr lang="tr-TR" sz="2800" baseline="-25000" dirty="0" smtClean="0"/>
              <a:t>1</a:t>
            </a:r>
            <a:r>
              <a:rPr lang="tr-TR" sz="4000" dirty="0" smtClean="0"/>
              <a:t> : </a:t>
            </a:r>
            <a:r>
              <a:rPr lang="tr-TR" dirty="0" smtClean="0"/>
              <a:t>“Kız öğrencilerin oranı %50’den daha yüksektir.” </a:t>
            </a:r>
            <a:r>
              <a:rPr lang="en-US" dirty="0" smtClean="0"/>
              <a:t>H</a:t>
            </a:r>
            <a:r>
              <a:rPr lang="tr-TR" sz="2400" baseline="-25000" dirty="0" smtClean="0"/>
              <a:t>1</a:t>
            </a:r>
            <a:r>
              <a:rPr lang="en-US" dirty="0" smtClean="0"/>
              <a:t> : ų</a:t>
            </a:r>
            <a:r>
              <a:rPr lang="tr-TR" dirty="0" smtClean="0"/>
              <a:t> &lt; </a:t>
            </a:r>
            <a:r>
              <a:rPr lang="en-US" dirty="0" smtClean="0"/>
              <a:t>ų </a:t>
            </a:r>
            <a:r>
              <a:rPr lang="tr-TR" sz="2400" baseline="-25000" dirty="0" smtClean="0"/>
              <a:t>0</a:t>
            </a:r>
            <a:r>
              <a:rPr lang="tr-TR" dirty="0" smtClean="0"/>
              <a:t> (sol kuyruk testi)</a:t>
            </a:r>
            <a:endParaRPr lang="en-US" dirty="0" smtClean="0"/>
          </a:p>
          <a:p>
            <a:pPr eaLnBrk="1" hangingPunct="1">
              <a:lnSpc>
                <a:spcPct val="80000"/>
              </a:lnSpc>
            </a:pPr>
            <a:r>
              <a:rPr lang="tr-TR" dirty="0" smtClean="0"/>
              <a:t>H</a:t>
            </a:r>
            <a:r>
              <a:rPr lang="tr-TR" sz="2200" baseline="-25000" dirty="0" smtClean="0"/>
              <a:t>0</a:t>
            </a:r>
            <a:r>
              <a:rPr lang="tr-TR" dirty="0" smtClean="0"/>
              <a:t> :“Kız öğrencilerin oranı %50’den daha düşüktür.” </a:t>
            </a:r>
            <a:r>
              <a:rPr lang="en-US" sz="2400" dirty="0" smtClean="0"/>
              <a:t>H</a:t>
            </a:r>
            <a:r>
              <a:rPr lang="tr-TR" sz="2400" baseline="-25000" dirty="0" smtClean="0"/>
              <a:t>0</a:t>
            </a:r>
            <a:r>
              <a:rPr lang="en-US" dirty="0" smtClean="0"/>
              <a:t> : ų </a:t>
            </a:r>
            <a:r>
              <a:rPr lang="tr-TR" dirty="0" smtClean="0"/>
              <a:t>&gt;</a:t>
            </a:r>
            <a:r>
              <a:rPr lang="en-US" dirty="0" smtClean="0"/>
              <a:t> ų </a:t>
            </a:r>
            <a:r>
              <a:rPr lang="tr-TR" sz="2400" baseline="-25000" dirty="0" smtClean="0"/>
              <a:t>0</a:t>
            </a:r>
            <a:endParaRPr lang="tr-TR" dirty="0" smtClean="0"/>
          </a:p>
          <a:p>
            <a:pPr lvl="1" eaLnBrk="1" hangingPunct="1">
              <a:lnSpc>
                <a:spcPct val="80000"/>
              </a:lnSpc>
            </a:pPr>
            <a:endParaRPr lang="tr-TR" sz="2000" dirty="0" smtClean="0"/>
          </a:p>
          <a:p>
            <a:pPr eaLnBrk="1" hangingPunct="1">
              <a:lnSpc>
                <a:spcPct val="80000"/>
              </a:lnSpc>
            </a:pPr>
            <a:endParaRPr lang="en-US" sz="2400" dirty="0" smtClean="0"/>
          </a:p>
          <a:p>
            <a:pPr lvl="1" eaLnBrk="1" hangingPunct="1">
              <a:lnSpc>
                <a:spcPct val="80000"/>
              </a:lnSpc>
            </a:pPr>
            <a:endParaRPr lang="en-US" sz="2000" dirty="0" smtClean="0"/>
          </a:p>
          <a:p>
            <a:endParaRPr lang="tr-TR" dirty="0"/>
          </a:p>
        </p:txBody>
      </p:sp>
    </p:spTree>
  </p:cSld>
  <p:clrMapOvr>
    <a:masterClrMapping/>
  </p:clrMapOvr>
  <p:transition>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tr-TR" dirty="0" err="1" smtClean="0"/>
              <a:t>Binom</a:t>
            </a:r>
            <a:r>
              <a:rPr lang="tr-TR" dirty="0" smtClean="0"/>
              <a:t> Testi - PASW</a:t>
            </a:r>
            <a:endParaRPr lang="en-US" dirty="0" smtClean="0"/>
          </a:p>
        </p:txBody>
      </p:sp>
      <p:sp>
        <p:nvSpPr>
          <p:cNvPr id="87043" name="Rectangle 3"/>
          <p:cNvSpPr>
            <a:spLocks noGrp="1" noChangeArrowheads="1"/>
          </p:cNvSpPr>
          <p:nvPr>
            <p:ph type="body" idx="1"/>
          </p:nvPr>
        </p:nvSpPr>
        <p:spPr/>
        <p:txBody>
          <a:bodyPr/>
          <a:lstStyle/>
          <a:p>
            <a:pPr eaLnBrk="1" hangingPunct="1">
              <a:buFontTx/>
              <a:buNone/>
            </a:pPr>
            <a:r>
              <a:rPr lang="tr-TR" dirty="0" smtClean="0"/>
              <a:t>Mönüden</a:t>
            </a:r>
          </a:p>
          <a:p>
            <a:pPr eaLnBrk="1" hangingPunct="1"/>
            <a:r>
              <a:rPr lang="en-US" dirty="0" smtClean="0"/>
              <a:t>Analyze -&gt; Nonparametric </a:t>
            </a:r>
            <a:r>
              <a:rPr lang="tr-TR" dirty="0" smtClean="0"/>
              <a:t>Tests</a:t>
            </a:r>
            <a:r>
              <a:rPr lang="en-US" dirty="0" smtClean="0"/>
              <a:t>-&gt;</a:t>
            </a:r>
            <a:r>
              <a:rPr lang="tr-TR" dirty="0" smtClean="0"/>
              <a:t> Legacy Dialogs </a:t>
            </a:r>
            <a:r>
              <a:rPr lang="en-US" dirty="0" smtClean="0"/>
              <a:t>-&gt; Binomial</a:t>
            </a:r>
            <a:r>
              <a:rPr lang="tr-TR" dirty="0" smtClean="0"/>
              <a:t>’i seçin</a:t>
            </a:r>
            <a:r>
              <a:rPr lang="en-US" dirty="0" smtClean="0"/>
              <a:t> </a:t>
            </a:r>
          </a:p>
          <a:p>
            <a:pPr eaLnBrk="1" hangingPunct="1"/>
            <a:r>
              <a:rPr lang="en-US" dirty="0" smtClean="0"/>
              <a:t>Test </a:t>
            </a:r>
            <a:r>
              <a:rPr lang="tr-TR" dirty="0" smtClean="0"/>
              <a:t>değişkenleri olarak Cinsiyet’i seçin </a:t>
            </a:r>
          </a:p>
          <a:p>
            <a:pPr eaLnBrk="1" hangingPunct="1"/>
            <a:r>
              <a:rPr lang="tr-TR" dirty="0" smtClean="0"/>
              <a:t>Test oranı olarak </a:t>
            </a:r>
            <a:r>
              <a:rPr lang="en-US" dirty="0" smtClean="0"/>
              <a:t>0</a:t>
            </a:r>
            <a:r>
              <a:rPr lang="tr-TR" dirty="0" smtClean="0"/>
              <a:t>,</a:t>
            </a:r>
            <a:r>
              <a:rPr lang="en-US" dirty="0" smtClean="0"/>
              <a:t>5</a:t>
            </a:r>
            <a:r>
              <a:rPr lang="tr-TR" dirty="0" smtClean="0"/>
              <a:t> girin</a:t>
            </a:r>
          </a:p>
          <a:p>
            <a:pPr eaLnBrk="1" hangingPunct="1"/>
            <a:r>
              <a:rPr lang="en-US" dirty="0" smtClean="0"/>
              <a:t>OK</a:t>
            </a:r>
            <a:r>
              <a:rPr lang="tr-TR" dirty="0" smtClean="0"/>
              <a:t> seçeneğine basın</a:t>
            </a:r>
            <a:endParaRPr lang="en-US" dirty="0" smtClean="0"/>
          </a:p>
        </p:txBody>
      </p:sp>
    </p:spTree>
  </p:cSld>
  <p:clrMapOvr>
    <a:masterClrMapping/>
  </p:clrMapOvr>
  <p:transition>
    <p:cover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21166</TotalTime>
  <Words>3885</Words>
  <Application>Microsoft Office PowerPoint</Application>
  <PresentationFormat>On-screen Show (4:3)</PresentationFormat>
  <Paragraphs>392</Paragraphs>
  <Slides>61</Slides>
  <Notes>61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Default Design</vt:lpstr>
      <vt:lpstr>Sosyal Bilimlerde Araştırma Yöntemleri</vt:lpstr>
      <vt:lpstr>Plan</vt:lpstr>
      <vt:lpstr>Parametrik Olmayan Testler</vt:lpstr>
      <vt:lpstr>Parametrik Olmayan Testler Hangileri?</vt:lpstr>
      <vt:lpstr>Veriler</vt:lpstr>
      <vt:lpstr>Veri Dosyasındaki Değişkenlerin Tanımları</vt:lpstr>
      <vt:lpstr>Binom Testi Örneği</vt:lpstr>
      <vt:lpstr>Seçenek Denenceler</vt:lpstr>
      <vt:lpstr>Binom Testi - PASW</vt:lpstr>
      <vt:lpstr>Binom Testi Sonucu</vt:lpstr>
      <vt:lpstr>Binom Testinin Yorumu</vt:lpstr>
      <vt:lpstr>Ki- kare Testleri</vt:lpstr>
      <vt:lpstr>Ki- kare Uyum İyiliği Testi</vt:lpstr>
      <vt:lpstr>Ki- kare Uyum İyiliği Testi - PASW</vt:lpstr>
      <vt:lpstr>Ki- kare Uyum İyiliği Testi Sonucu</vt:lpstr>
      <vt:lpstr>Yorum</vt:lpstr>
      <vt:lpstr>Rapor Etme</vt:lpstr>
      <vt:lpstr>Ki- kare İlişki Testi</vt:lpstr>
      <vt:lpstr>Ki- kare İlişki Testi - PASW</vt:lpstr>
      <vt:lpstr>Ki- kare Testi Sonucu</vt:lpstr>
      <vt:lpstr>Yorum</vt:lpstr>
      <vt:lpstr>Mann-Whitney Testi</vt:lpstr>
      <vt:lpstr>Önce Kolmogorov-Smirnov Normallik Testi</vt:lpstr>
      <vt:lpstr>K-S Normallik Testi Sonucu</vt:lpstr>
      <vt:lpstr>K-S Testi Sonucunu Rapor Etme</vt:lpstr>
      <vt:lpstr>Mann-Whitney Testi - PASW</vt:lpstr>
      <vt:lpstr>Mann-Whitney Testi Sonucu</vt:lpstr>
      <vt:lpstr>Tabloların Yorumu</vt:lpstr>
      <vt:lpstr>Boxplot</vt:lpstr>
      <vt:lpstr>Etki Büyüklüğü</vt:lpstr>
      <vt:lpstr>Mann-Whitney Testi Sonucunu Rapor Etme</vt:lpstr>
      <vt:lpstr>Neden Daha Önce Parametrik Olmayan Test Kullanmadık? I</vt:lpstr>
      <vt:lpstr>Neden Daha Önce Parametrik Olmayan Test Kullanmadık? II</vt:lpstr>
      <vt:lpstr>Wilcoxon İşaretli Sıralar Toplamı Testi</vt:lpstr>
      <vt:lpstr>Wilcoxon-İşaretli Sıralar Toplamı - PASW</vt:lpstr>
      <vt:lpstr>Wilcoxon İşaretli Sıra Toplamı Sonucu</vt:lpstr>
      <vt:lpstr>Tabloların Yorumu</vt:lpstr>
      <vt:lpstr>Wilcoxon İşaretli Sıralar Toplamı Testi Sonucunu Rapor Etme</vt:lpstr>
      <vt:lpstr>Wilcoxon İşaretli Sıra Testi</vt:lpstr>
      <vt:lpstr>Wilcoxon İşaret Testi</vt:lpstr>
      <vt:lpstr>Kruskal-Wallis Testi</vt:lpstr>
      <vt:lpstr>Kruskal-Wallis Testi - PASW</vt:lpstr>
      <vt:lpstr>Kruskal-Wallis Testi Sonucu</vt:lpstr>
      <vt:lpstr>Tabloların Yorumu</vt:lpstr>
      <vt:lpstr>Mann-Whitney Post hoc Testleri</vt:lpstr>
      <vt:lpstr>Kruskal-Wallis Testi Etki Büyüklüğü</vt:lpstr>
      <vt:lpstr>Kruskal Wallis Testi Sonucunu Rapor Etme</vt:lpstr>
      <vt:lpstr>Friedman’ın ANOVA Testi</vt:lpstr>
      <vt:lpstr>Önce Kolmogorov-Smirnov Normallik Testi</vt:lpstr>
      <vt:lpstr>K-S Normallik Testi Sonucu</vt:lpstr>
      <vt:lpstr>Friedman’ın ANOVA Testi - PASW</vt:lpstr>
      <vt:lpstr>Friedman’ın ANOVA Testi Sonucu</vt:lpstr>
      <vt:lpstr>Tabloların Yorumu</vt:lpstr>
      <vt:lpstr>Friedman’ın ANOVA Testi Sonucunu Rapor Etme</vt:lpstr>
      <vt:lpstr>Parametrik Olmayan Korelasyon Testi (Spearman’s rho)</vt:lpstr>
      <vt:lpstr>Korelasyon Testi - PASW</vt:lpstr>
      <vt:lpstr>Spearman Korelasyon Testi Sonucu</vt:lpstr>
      <vt:lpstr>Tablonun Yorumu</vt:lpstr>
      <vt:lpstr>Spearman Korelasyon Testi Sonucunu  Rapor Etme </vt:lpstr>
      <vt:lpstr>Parametrik ve Parametrik Olmayan Korelasyon Testi Karşılaştırması </vt:lpstr>
      <vt:lpstr>Özet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Umut Al</dc:creator>
  <cp:lastModifiedBy>Umut Al</cp:lastModifiedBy>
  <cp:revision>875</cp:revision>
  <dcterms:created xsi:type="dcterms:W3CDTF">2002-08-26T07:08:49Z</dcterms:created>
  <dcterms:modified xsi:type="dcterms:W3CDTF">2011-08-25T11:30:23Z</dcterms:modified>
</cp:coreProperties>
</file>