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Default Extension="wmf" ContentType="image/x-wmf"/>
  <Override PartName="/ppt/notesSlides/notesSlide36.xml" ContentType="application/vnd.openxmlformats-officedocument.presentationml.notesSlide+xml"/>
  <Default Extension="rels" ContentType="application/vnd.openxmlformats-package.relationshi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449" r:id="rId2"/>
    <p:sldId id="452" r:id="rId3"/>
    <p:sldId id="586" r:id="rId4"/>
    <p:sldId id="588" r:id="rId5"/>
    <p:sldId id="587" r:id="rId6"/>
    <p:sldId id="589" r:id="rId7"/>
    <p:sldId id="590" r:id="rId8"/>
    <p:sldId id="592" r:id="rId9"/>
    <p:sldId id="593" r:id="rId10"/>
    <p:sldId id="594" r:id="rId11"/>
    <p:sldId id="595" r:id="rId12"/>
    <p:sldId id="598" r:id="rId13"/>
    <p:sldId id="615" r:id="rId14"/>
    <p:sldId id="616" r:id="rId15"/>
    <p:sldId id="617" r:id="rId16"/>
    <p:sldId id="600" r:id="rId17"/>
    <p:sldId id="654" r:id="rId18"/>
    <p:sldId id="646" r:id="rId19"/>
    <p:sldId id="647" r:id="rId20"/>
    <p:sldId id="619" r:id="rId21"/>
    <p:sldId id="648" r:id="rId22"/>
    <p:sldId id="620" r:id="rId23"/>
    <p:sldId id="621" r:id="rId24"/>
    <p:sldId id="649" r:id="rId25"/>
    <p:sldId id="651" r:id="rId26"/>
    <p:sldId id="626" r:id="rId27"/>
    <p:sldId id="627" r:id="rId28"/>
    <p:sldId id="630" r:id="rId29"/>
    <p:sldId id="629" r:id="rId30"/>
    <p:sldId id="628" r:id="rId31"/>
    <p:sldId id="631" r:id="rId32"/>
    <p:sldId id="632" r:id="rId33"/>
    <p:sldId id="652" r:id="rId34"/>
    <p:sldId id="635" r:id="rId35"/>
    <p:sldId id="643" r:id="rId36"/>
    <p:sldId id="636" r:id="rId37"/>
    <p:sldId id="638" r:id="rId38"/>
    <p:sldId id="640" r:id="rId39"/>
    <p:sldId id="653" r:id="rId40"/>
    <p:sldId id="644" r:id="rId41"/>
    <p:sldId id="645" r:id="rId42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CC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68" autoAdjust="0"/>
    <p:restoredTop sz="97359" autoAdjust="0"/>
  </p:normalViewPr>
  <p:slideViewPr>
    <p:cSldViewPr>
      <p:cViewPr varScale="1">
        <p:scale>
          <a:sx n="72" d="100"/>
          <a:sy n="72" d="100"/>
        </p:scale>
        <p:origin x="-45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4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80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DB072441-5826-4DC4-B2ED-458E0A773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FD1B0F-4506-4228-AA3C-A4491E84E49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tr-T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1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1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3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4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1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2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2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4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4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2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32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4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4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5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5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6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6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7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7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7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7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0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2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2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4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B072441-5826-4DC4-B2ED-458E0A7738B7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0"/>
            <a:ext cx="2057400" cy="6172200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19800" cy="6172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0"/>
            <a:ext cx="7772400" cy="9144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Başlık, Metin ve 2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53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	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77000"/>
            <a:ext cx="4330824" cy="3810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tr-TR"/>
              <a:t>BBY208</a:t>
            </a:r>
            <a:r>
              <a:rPr lang="en-US"/>
              <a:t>	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Rectangle 20"/>
          <p:cNvSpPr>
            <a:spLocks noChangeArrowheads="1"/>
          </p:cNvSpPr>
          <p:nvPr userDrawn="1"/>
        </p:nvSpPr>
        <p:spPr bwMode="auto">
          <a:xfrm>
            <a:off x="0" y="0"/>
            <a:ext cx="9144000" cy="9144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46" name="Rectangle 22"/>
          <p:cNvSpPr>
            <a:spLocks noChangeArrowheads="1"/>
          </p:cNvSpPr>
          <p:nvPr userDrawn="1"/>
        </p:nvSpPr>
        <p:spPr bwMode="auto">
          <a:xfrm>
            <a:off x="0" y="6477000"/>
            <a:ext cx="9144000" cy="3810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tr-TR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99592" y="0"/>
            <a:ext cx="733000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Titles Can Be Long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5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This the Top Level of the Slide Text</a:t>
            </a:r>
          </a:p>
          <a:p>
            <a:pPr lvl="1"/>
            <a:r>
              <a:rPr lang="en-US" dirty="0" smtClean="0"/>
              <a:t>This Is the Second Level of the Slide Text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43" name="Rectangle 19"/>
          <p:cNvSpPr>
            <a:spLocks noChangeArrowheads="1"/>
          </p:cNvSpPr>
          <p:nvPr/>
        </p:nvSpPr>
        <p:spPr bwMode="auto">
          <a:xfrm>
            <a:off x="6781800" y="6477000"/>
            <a:ext cx="19050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  <a:p>
            <a:pPr algn="r">
              <a:defRPr/>
            </a:pPr>
            <a:endParaRPr lang="en-US" sz="1000" b="1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048" name="Rectangle 24"/>
          <p:cNvSpPr>
            <a:spLocks noChangeArrowheads="1"/>
          </p:cNvSpPr>
          <p:nvPr userDrawn="1"/>
        </p:nvSpPr>
        <p:spPr bwMode="auto">
          <a:xfrm>
            <a:off x="8100392" y="6477000"/>
            <a:ext cx="504056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r">
              <a:defRPr/>
            </a:pPr>
            <a:fld id="{11B2A192-C7D8-4BC0-B6D8-2D7341411D18}" type="slidenum">
              <a:rPr lang="en-US" sz="1000" b="1" smtClean="0">
                <a:solidFill>
                  <a:srgbClr val="FFFFFF"/>
                </a:solidFill>
                <a:latin typeface="Futura Md BT" pitchFamily="34" charset="0"/>
              </a:rPr>
              <a:pPr algn="r">
                <a:defRPr/>
              </a:pPr>
              <a:t>‹#›</a:t>
            </a:fld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sp>
        <p:nvSpPr>
          <p:cNvPr id="14" name="Rectangle 24"/>
          <p:cNvSpPr>
            <a:spLocks noChangeArrowheads="1"/>
          </p:cNvSpPr>
          <p:nvPr userDrawn="1"/>
        </p:nvSpPr>
        <p:spPr bwMode="auto">
          <a:xfrm>
            <a:off x="179512" y="6477000"/>
            <a:ext cx="2808312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Sosyal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Bilimlerde Araştırma Yöntemleri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  <p:pic>
        <p:nvPicPr>
          <p:cNvPr id="15" name="14 Resim" descr="cc-by-nc-sa.jp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6228184" y="6525344"/>
            <a:ext cx="748676" cy="258165"/>
          </a:xfrm>
          <a:prstGeom prst="rect">
            <a:avLst/>
          </a:prstGeom>
        </p:spPr>
      </p:pic>
      <p:sp>
        <p:nvSpPr>
          <p:cNvPr id="16" name="Rectangle 24"/>
          <p:cNvSpPr>
            <a:spLocks noChangeArrowheads="1"/>
          </p:cNvSpPr>
          <p:nvPr userDrawn="1"/>
        </p:nvSpPr>
        <p:spPr bwMode="auto">
          <a:xfrm>
            <a:off x="3491880" y="6477000"/>
            <a:ext cx="144016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rIns="0" anchor="ctr"/>
          <a:lstStyle/>
          <a:p>
            <a:pPr algn="l">
              <a:defRPr/>
            </a:pP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www.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acikders</a:t>
            </a:r>
            <a:r>
              <a:rPr lang="tr-TR" sz="1000" b="1" dirty="0" smtClean="0">
                <a:solidFill>
                  <a:srgbClr val="FFFFFF"/>
                </a:solidFill>
                <a:latin typeface="Futura Md BT" pitchFamily="34" charset="0"/>
              </a:rPr>
              <a:t>.</a:t>
            </a:r>
            <a:r>
              <a:rPr lang="tr-TR" sz="1000" b="1" dirty="0" err="1" smtClean="0">
                <a:solidFill>
                  <a:srgbClr val="FFFFFF"/>
                </a:solidFill>
                <a:latin typeface="Futura Md BT" pitchFamily="34" charset="0"/>
              </a:rPr>
              <a:t>org.tr</a:t>
            </a:r>
            <a:r>
              <a:rPr lang="tr-TR" sz="1000" b="1" baseline="0" dirty="0" smtClean="0">
                <a:solidFill>
                  <a:srgbClr val="FFFFFF"/>
                </a:solidFill>
                <a:latin typeface="Futura Md BT" pitchFamily="34" charset="0"/>
              </a:rPr>
              <a:t> </a:t>
            </a:r>
            <a:endParaRPr lang="en-US" sz="1000" b="1" dirty="0">
              <a:solidFill>
                <a:srgbClr val="FFFFFF"/>
              </a:solidFill>
              <a:latin typeface="Futura Md BT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5" r:id="rId14"/>
  </p:sldLayoutIdLst>
  <p:hf sldNum="0"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rgbClr val="FFFFFF"/>
          </a:solidFill>
          <a:latin typeface="Futura Md BT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3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4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3568" y="1268760"/>
            <a:ext cx="7773988" cy="2376488"/>
          </a:xfrm>
        </p:spPr>
        <p:txBody>
          <a:bodyPr/>
          <a:lstStyle/>
          <a:p>
            <a:pPr algn="ctr" eaLnBrk="1" hangingPunct="1"/>
            <a:r>
              <a:rPr lang="tr-TR" dirty="0" smtClean="0">
                <a:solidFill>
                  <a:schemeClr val="tx1"/>
                </a:solidFill>
              </a:rPr>
              <a:t>Sosyal Bilimlerde Araştırma Yöntemleri</a:t>
            </a:r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2052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323528" y="4005064"/>
            <a:ext cx="8424863" cy="864096"/>
          </a:xfrm>
          <a:noFill/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tr-TR" sz="2800" dirty="0" smtClean="0"/>
              <a:t>Ölçme</a:t>
            </a:r>
          </a:p>
        </p:txBody>
      </p:sp>
      <p:pic>
        <p:nvPicPr>
          <p:cNvPr id="4" name="5 Resim" descr="tuba-logosu-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608" y="44624"/>
            <a:ext cx="759976" cy="792088"/>
          </a:xfrm>
          <a:prstGeom prst="rect">
            <a:avLst/>
          </a:prstGeom>
        </p:spPr>
      </p:pic>
      <p:pic>
        <p:nvPicPr>
          <p:cNvPr id="5" name="6 Resim" descr="uadmk-logosu-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316416" y="74712"/>
            <a:ext cx="762000" cy="762000"/>
          </a:xfrm>
          <a:prstGeom prst="rect">
            <a:avLst/>
          </a:prstGeom>
        </p:spPr>
      </p:pic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47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5496" y="125760"/>
            <a:ext cx="9145016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500" dirty="0" smtClean="0"/>
              <a:t>Değişkenleri Ölçme </a:t>
            </a:r>
            <a:r>
              <a:rPr lang="tr-TR" sz="3500" dirty="0"/>
              <a:t>Düzeyleri Niçin Önemli</a:t>
            </a:r>
            <a:r>
              <a:rPr lang="tr-TR" sz="3500" dirty="0" smtClean="0"/>
              <a:t>? I</a:t>
            </a:r>
            <a:endParaRPr lang="tr-TR" sz="3500" dirty="0"/>
          </a:p>
        </p:txBody>
      </p:sp>
      <p:sp>
        <p:nvSpPr>
          <p:cNvPr id="71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340768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600" dirty="0"/>
              <a:t>Yaş (</a:t>
            </a:r>
            <a:r>
              <a:rPr lang="tr-TR" sz="3600" dirty="0" smtClean="0"/>
              <a:t>oranlı) </a:t>
            </a:r>
            <a:endParaRPr lang="tr-TR" sz="3600" dirty="0"/>
          </a:p>
          <a:p>
            <a:pPr lvl="1"/>
            <a:r>
              <a:rPr lang="tr-TR" sz="3200" dirty="0"/>
              <a:t>O</a:t>
            </a:r>
            <a:r>
              <a:rPr lang="tr-TR" sz="3200" dirty="0" smtClean="0"/>
              <a:t>rtalaması</a:t>
            </a:r>
            <a:r>
              <a:rPr lang="tr-TR" sz="3200" dirty="0"/>
              <a:t>, standart sapması alınabilir </a:t>
            </a:r>
          </a:p>
          <a:p>
            <a:r>
              <a:rPr lang="tr-TR" sz="3600" dirty="0" smtClean="0"/>
              <a:t>Cinsiyet (sınıflama) </a:t>
            </a:r>
            <a:endParaRPr lang="tr-TR" sz="3600" dirty="0"/>
          </a:p>
          <a:p>
            <a:pPr lvl="1"/>
            <a:r>
              <a:rPr lang="tr-TR" sz="3200" dirty="0"/>
              <a:t>Erkek-kadın yüzdesi verilebilir; </a:t>
            </a:r>
            <a:r>
              <a:rPr lang="tr-TR" sz="3200" dirty="0" err="1"/>
              <a:t>ort</a:t>
            </a:r>
            <a:r>
              <a:rPr lang="tr-TR" sz="3200" dirty="0"/>
              <a:t>./SS olmaz)</a:t>
            </a:r>
          </a:p>
          <a:p>
            <a:r>
              <a:rPr lang="tr-TR" sz="3600" dirty="0"/>
              <a:t>Dindarlık (</a:t>
            </a:r>
            <a:r>
              <a:rPr lang="tr-TR" sz="3600" dirty="0" smtClean="0"/>
              <a:t>sıralama)</a:t>
            </a:r>
            <a:endParaRPr lang="tr-TR" sz="3600" dirty="0"/>
          </a:p>
          <a:p>
            <a:pPr lvl="1"/>
            <a:r>
              <a:rPr lang="tr-TR" sz="3200" dirty="0" err="1"/>
              <a:t>Likert</a:t>
            </a:r>
            <a:r>
              <a:rPr lang="tr-TR" sz="3200" dirty="0"/>
              <a:t> ölçeği (dağılım verilebilir)</a:t>
            </a:r>
          </a:p>
          <a:p>
            <a:pPr lvl="1"/>
            <a:endParaRPr lang="tr-TR" sz="3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2008" y="125760"/>
            <a:ext cx="9324528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500" dirty="0" smtClean="0"/>
              <a:t>Değişkenleri Ölçme Düzeyleri Niçin Önemli? II</a:t>
            </a:r>
            <a:endParaRPr lang="tr-TR" sz="3500" dirty="0"/>
          </a:p>
        </p:txBody>
      </p:sp>
      <p:sp>
        <p:nvSpPr>
          <p:cNvPr id="7168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196752"/>
            <a:ext cx="8229600" cy="482453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tr-TR" sz="2800" dirty="0"/>
              <a:t>Ölçümler en ayrıntılı düzeyde yapılmalı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Oranlı </a:t>
            </a:r>
            <a:r>
              <a:rPr lang="tr-TR" sz="2800" dirty="0"/>
              <a:t>ölçüm </a:t>
            </a:r>
            <a:r>
              <a:rPr lang="tr-TR" sz="2800" dirty="0" smtClean="0"/>
              <a:t>sıralama </a:t>
            </a:r>
            <a:r>
              <a:rPr lang="tr-TR" sz="2800" dirty="0"/>
              <a:t>ya da </a:t>
            </a:r>
            <a:r>
              <a:rPr lang="tr-TR" sz="2800" dirty="0" smtClean="0"/>
              <a:t>sınıflama düzeyine çevrilerek rapor </a:t>
            </a:r>
            <a:r>
              <a:rPr lang="tr-TR" sz="2800" dirty="0"/>
              <a:t>edilebilir 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tr-TR" sz="2400" dirty="0"/>
              <a:t>Ö</a:t>
            </a:r>
            <a:r>
              <a:rPr lang="tr-TR" sz="2400" dirty="0" smtClean="0"/>
              <a:t>rneğin </a:t>
            </a:r>
            <a:r>
              <a:rPr lang="tr-TR" sz="2400" dirty="0"/>
              <a:t>yaş </a:t>
            </a:r>
            <a:r>
              <a:rPr lang="tr-TR" sz="2400" dirty="0" smtClean="0"/>
              <a:t>bilgisi </a:t>
            </a:r>
            <a:r>
              <a:rPr lang="tr-TR" sz="2400" dirty="0"/>
              <a:t>genç, orta yaşlı, yaşlı diye </a:t>
            </a:r>
            <a:r>
              <a:rPr lang="tr-TR" sz="2400" dirty="0" smtClean="0"/>
              <a:t>sıralama düzeyinde ya da </a:t>
            </a:r>
            <a:r>
              <a:rPr lang="tr-TR" sz="2400" dirty="0"/>
              <a:t>1970 öncesi/sonrası doğanlar diye </a:t>
            </a:r>
            <a:r>
              <a:rPr lang="tr-TR" sz="2400" dirty="0" smtClean="0"/>
              <a:t>sınıflama düzeyinde verilebilir</a:t>
            </a:r>
            <a:endParaRPr lang="tr-TR" sz="2400" dirty="0"/>
          </a:p>
          <a:p>
            <a:pPr>
              <a:lnSpc>
                <a:spcPct val="80000"/>
              </a:lnSpc>
            </a:pPr>
            <a:r>
              <a:rPr lang="tr-TR" sz="2800" dirty="0"/>
              <a:t>Tersi doğru değil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tr-TR" sz="2400" dirty="0" smtClean="0"/>
              <a:t>Ama verileri genç</a:t>
            </a:r>
            <a:r>
              <a:rPr lang="tr-TR" sz="2400" dirty="0"/>
              <a:t>, orta yaşlı, yaşlı şeklinde </a:t>
            </a:r>
            <a:r>
              <a:rPr lang="tr-TR" sz="2400" dirty="0" smtClean="0"/>
              <a:t>topladıysanız </a:t>
            </a:r>
            <a:r>
              <a:rPr lang="tr-TR" sz="2400" dirty="0"/>
              <a:t>bunu </a:t>
            </a:r>
            <a:r>
              <a:rPr lang="tr-TR" sz="2400" dirty="0" smtClean="0"/>
              <a:t>oranlı düzeye </a:t>
            </a:r>
            <a:r>
              <a:rPr lang="tr-TR" sz="2400" dirty="0"/>
              <a:t>çeviremezsiniz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Ölçme düzeyleri </a:t>
            </a:r>
            <a:r>
              <a:rPr lang="tr-TR" sz="2800" dirty="0" smtClean="0"/>
              <a:t>daha sonra uygulanacak </a:t>
            </a:r>
            <a:r>
              <a:rPr lang="tr-TR" sz="2800" dirty="0"/>
              <a:t>istatistik testleri belirler</a:t>
            </a:r>
          </a:p>
          <a:p>
            <a:pPr lvl="1">
              <a:lnSpc>
                <a:spcPct val="80000"/>
              </a:lnSpc>
            </a:pPr>
            <a:endParaRPr lang="tr-TR" sz="24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73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Ölçüm Kalitesi: Güvenilirlik</a:t>
            </a:r>
          </a:p>
        </p:txBody>
      </p:sp>
      <p:sp>
        <p:nvSpPr>
          <p:cNvPr id="6973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24744"/>
            <a:ext cx="8496944" cy="489654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600"/>
              </a:spcAft>
            </a:pPr>
            <a:r>
              <a:rPr lang="tr-TR" dirty="0" smtClean="0"/>
              <a:t>Güvenilirlik tutarlılığın bir fonksiyonudur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Güvenilirlik </a:t>
            </a:r>
            <a:endParaRPr lang="tr-TR" dirty="0"/>
          </a:p>
          <a:p>
            <a:pPr lvl="1">
              <a:lnSpc>
                <a:spcPct val="80000"/>
              </a:lnSpc>
            </a:pPr>
            <a:r>
              <a:rPr lang="tr-TR" dirty="0"/>
              <a:t>F</a:t>
            </a:r>
            <a:r>
              <a:rPr lang="tr-TR" dirty="0" smtClean="0"/>
              <a:t>arklı </a:t>
            </a:r>
            <a:r>
              <a:rPr lang="tr-TR" dirty="0"/>
              <a:t>ölçümlerin </a:t>
            </a:r>
            <a:r>
              <a:rPr lang="tr-TR" dirty="0" smtClean="0"/>
              <a:t>tutarlı bir biçimde aynı </a:t>
            </a:r>
            <a:r>
              <a:rPr lang="tr-TR" dirty="0"/>
              <a:t>sonucu vermesi</a:t>
            </a:r>
          </a:p>
          <a:p>
            <a:pPr lvl="1">
              <a:lnSpc>
                <a:spcPct val="80000"/>
              </a:lnSpc>
              <a:spcAft>
                <a:spcPts val="600"/>
              </a:spcAft>
            </a:pPr>
            <a:r>
              <a:rPr lang="tr-TR" dirty="0" smtClean="0"/>
              <a:t>Güvenilirlik doğruluk anlamına gelmez (ölçümler tutarlı olsa da yanlış olabilir)</a:t>
            </a:r>
            <a:endParaRPr lang="tr-TR" dirty="0"/>
          </a:p>
          <a:p>
            <a:pPr>
              <a:lnSpc>
                <a:spcPct val="80000"/>
              </a:lnSpc>
            </a:pPr>
            <a:r>
              <a:rPr lang="tr-TR" dirty="0"/>
              <a:t>Güvenilir ölçümler yapma yöntemleri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Test – yeniden test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Yarıya bölme yöntemi 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Bilinen ölçüleri kullanma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Araştırmacıların </a:t>
            </a:r>
            <a:r>
              <a:rPr lang="tr-TR" dirty="0" smtClean="0"/>
              <a:t>güvenilirliği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540300" y="6165304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145-146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Ölçüm Kalitesi: </a:t>
            </a:r>
            <a:r>
              <a:rPr lang="tr-TR" dirty="0" smtClean="0"/>
              <a:t>Geçerlik</a:t>
            </a:r>
            <a:endParaRPr lang="tr-TR" dirty="0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96752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dirty="0" smtClean="0"/>
              <a:t>Ölçüm geçerliği: Kavramsal ve işletimsel tanımların birbirine uygun olması</a:t>
            </a:r>
            <a:endParaRPr lang="tr-TR" dirty="0"/>
          </a:p>
          <a:p>
            <a:pPr>
              <a:lnSpc>
                <a:spcPct val="90000"/>
              </a:lnSpc>
            </a:pPr>
            <a:r>
              <a:rPr lang="tr-TR" dirty="0" smtClean="0"/>
              <a:t>Ölçümün araştırılan kavramın gerçek anlamını yansıtması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Ör., zeka ölçümü için IQ testi kütüphanede geçirilen süreden daha geçerli sonuçlar verir)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Ölçüm Geçerliği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0" y="1219200"/>
            <a:ext cx="8964488" cy="495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tr-TR" sz="2400" dirty="0" smtClean="0"/>
              <a:t>Yüz geçerliği (</a:t>
            </a:r>
            <a:r>
              <a:rPr lang="tr-TR" sz="2400" dirty="0" err="1" smtClean="0"/>
              <a:t>face</a:t>
            </a:r>
            <a:r>
              <a:rPr lang="tr-TR" sz="2400" dirty="0" smtClean="0"/>
              <a:t> </a:t>
            </a:r>
            <a:r>
              <a:rPr lang="tr-TR" sz="2400" dirty="0" err="1" smtClean="0"/>
              <a:t>validity</a:t>
            </a:r>
            <a:r>
              <a:rPr lang="tr-TR" sz="24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Bir ölçümün görünüşte bir kavramı ölçüp ölçmediği (ör., dindarlıkla camiye gitme sıklığı)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Ölçüt geçerliği </a:t>
            </a:r>
          </a:p>
          <a:p>
            <a:pPr lvl="1">
              <a:lnSpc>
                <a:spcPct val="90000"/>
              </a:lnSpc>
            </a:pPr>
            <a:r>
              <a:rPr lang="tr-TR" sz="2400" dirty="0" smtClean="0"/>
              <a:t>Kestirim geçerliği (ör., sürüş testi sonuçları yüksek olanların daha az trafik cezası almaları beklenir)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Yapı </a:t>
            </a:r>
            <a:r>
              <a:rPr lang="tr-TR" sz="2400" dirty="0" smtClean="0"/>
              <a:t>geçerliği </a:t>
            </a:r>
            <a:endParaRPr lang="tr-TR" sz="2400" dirty="0" smtClean="0"/>
          </a:p>
          <a:p>
            <a:pPr lvl="1">
              <a:lnSpc>
                <a:spcPct val="90000"/>
              </a:lnSpc>
            </a:pPr>
            <a:r>
              <a:rPr lang="tr-TR" sz="2400" dirty="0" smtClean="0"/>
              <a:t>Değişkenler arasındaki mantıksal ilişkilere dayanır (ör., evlilikte mutluluk ölçüsü bağlılıkla ne kadar ilgili? Mutlu olanlar daha mı az aldatıyorlar?)</a:t>
            </a:r>
          </a:p>
          <a:p>
            <a:pPr>
              <a:lnSpc>
                <a:spcPct val="90000"/>
              </a:lnSpc>
            </a:pPr>
            <a:r>
              <a:rPr lang="tr-TR" sz="2400" dirty="0" smtClean="0"/>
              <a:t>Kapsam </a:t>
            </a:r>
            <a:r>
              <a:rPr lang="tr-TR" sz="2400" dirty="0" smtClean="0"/>
              <a:t>geçerliği </a:t>
            </a:r>
            <a:endParaRPr lang="tr-TR" sz="2400" dirty="0" smtClean="0"/>
          </a:p>
          <a:p>
            <a:pPr lvl="1">
              <a:lnSpc>
                <a:spcPct val="90000"/>
              </a:lnSpc>
            </a:pPr>
            <a:r>
              <a:rPr lang="tr-TR" sz="2400" dirty="0" smtClean="0"/>
              <a:t>Bir ölçümün bir kavramın farklı anlamlarını kapsaması (ör., bir IQ testi sadece aritmetik sorularından oluşuyorsa kapsam geçerliği düşüktür </a:t>
            </a:r>
          </a:p>
          <a:p>
            <a:endParaRPr lang="tr-TR" sz="24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4 Metin kutusu"/>
          <p:cNvSpPr txBox="1"/>
          <p:nvPr/>
        </p:nvSpPr>
        <p:spPr>
          <a:xfrm>
            <a:off x="6324276" y="6165304"/>
            <a:ext cx="24961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146-147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tr-TR" sz="3200" dirty="0" smtClean="0"/>
              <a:t>Ölçüm Güvenilirliği / Geçerliği Testlerinin Özeti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51520" y="1124744"/>
            <a:ext cx="4464496" cy="4953000"/>
          </a:xfrm>
        </p:spPr>
        <p:txBody>
          <a:bodyPr/>
          <a:lstStyle/>
          <a:p>
            <a:pPr>
              <a:buNone/>
            </a:pPr>
            <a:r>
              <a:rPr lang="tr-TR" sz="2400" b="1" dirty="0" smtClean="0"/>
              <a:t>Güvenilirlik </a:t>
            </a:r>
            <a:r>
              <a:rPr lang="tr-TR" sz="2400" dirty="0" smtClean="0"/>
              <a:t>(güvenilebilir ölçüm)</a:t>
            </a:r>
          </a:p>
          <a:p>
            <a:pPr>
              <a:buNone/>
            </a:pPr>
            <a:r>
              <a:rPr lang="tr-TR" sz="2000" dirty="0" smtClean="0"/>
              <a:t>Kararlılık–zaman içinde (test-yeniden test yöntemi kullanarak doğrula)</a:t>
            </a:r>
          </a:p>
          <a:p>
            <a:pPr>
              <a:buNone/>
            </a:pPr>
            <a:r>
              <a:rPr lang="tr-TR" sz="2000" dirty="0" smtClean="0"/>
              <a:t>Temsil–alt gruplar arasında (yarıya bölme yöntemi kullanarak doğrula)</a:t>
            </a:r>
          </a:p>
          <a:p>
            <a:pPr>
              <a:buNone/>
            </a:pPr>
            <a:r>
              <a:rPr lang="tr-TR" sz="2000" dirty="0" smtClean="0"/>
              <a:t>Eşdeğerlik–göstergeler arasında (alt evren analizi kullanarak doğrula) </a:t>
            </a:r>
            <a:endParaRPr lang="tr-TR" sz="2000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2 İçerik Yer Tutucusu"/>
          <p:cNvSpPr txBox="1">
            <a:spLocks/>
          </p:cNvSpPr>
          <p:nvPr/>
        </p:nvSpPr>
        <p:spPr bwMode="auto">
          <a:xfrm>
            <a:off x="4860032" y="1052736"/>
            <a:ext cx="4283968" cy="50970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Geçerlik</a:t>
            </a:r>
            <a:r>
              <a:rPr kumimoji="0" lang="tr-TR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(doğru ölçüm)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000" kern="0" dirty="0" smtClean="0">
                <a:latin typeface="+mn-lt"/>
              </a:rPr>
              <a:t>Yüz geçerliği –başkalarının yargısına göre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000" kern="0" dirty="0" smtClean="0">
                <a:latin typeface="+mn-lt"/>
              </a:rPr>
              <a:t>Kapsam–tüm anlamları içermesi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000" kern="0" dirty="0" smtClean="0">
                <a:latin typeface="+mn-lt"/>
              </a:rPr>
              <a:t>Ölçüt–dışsal bir kaynakla uyuşur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kern="0" dirty="0" smtClean="0">
                <a:latin typeface="+mn-lt"/>
              </a:rPr>
              <a:t>Uyuşan (</a:t>
            </a:r>
            <a:r>
              <a:rPr lang="tr-TR" sz="2000" kern="0" dirty="0" err="1" smtClean="0">
                <a:latin typeface="+mn-lt"/>
              </a:rPr>
              <a:t>concurrent</a:t>
            </a:r>
            <a:r>
              <a:rPr lang="tr-TR" sz="2000" kern="0" dirty="0" smtClean="0">
                <a:latin typeface="+mn-lt"/>
              </a:rPr>
              <a:t>): Mevcut bir ölçüyle uyuşur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kern="0" dirty="0" smtClean="0">
                <a:latin typeface="+mn-lt"/>
              </a:rPr>
              <a:t>Kestirimsel: </a:t>
            </a:r>
            <a:r>
              <a:rPr lang="tr-TR" sz="2000" kern="0" dirty="0" smtClean="0">
                <a:latin typeface="+mn-lt"/>
              </a:rPr>
              <a:t>Gelecekteki </a:t>
            </a:r>
            <a:r>
              <a:rPr lang="tr-TR" sz="2000" kern="0" dirty="0" smtClean="0">
                <a:latin typeface="+mn-lt"/>
              </a:rPr>
              <a:t>davranışla uyuşur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000" kern="0" dirty="0" smtClean="0">
                <a:latin typeface="+mn-lt"/>
              </a:rPr>
              <a:t>Yapı–birden çok gösterge birbiriyle tutarlı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kern="0" dirty="0" smtClean="0">
                <a:latin typeface="+mn-lt"/>
              </a:rPr>
              <a:t>Yakınsak: Benzer olanlar benzerdir</a:t>
            </a:r>
          </a:p>
          <a:p>
            <a:pPr marL="342900" indent="-342900" algn="l" eaLnBrk="0" hangingPunct="0">
              <a:spcBef>
                <a:spcPct val="20000"/>
              </a:spcBef>
              <a:buFont typeface="Arial" pitchFamily="34" charset="0"/>
              <a:buChar char="•"/>
            </a:pPr>
            <a:r>
              <a:rPr lang="tr-TR" sz="2000" kern="0" dirty="0" smtClean="0">
                <a:latin typeface="+mn-lt"/>
              </a:rPr>
              <a:t>Ayrışan: Farklı olanlar farklıdır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r-TR" sz="2000" kern="0" dirty="0">
                <a:latin typeface="+mn-lt"/>
              </a:rPr>
              <a:t>	</a:t>
            </a:r>
            <a:endParaRPr lang="tr-TR" sz="2000" kern="0" dirty="0" smtClean="0">
              <a:latin typeface="+mn-lt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5 Metin kutusu"/>
          <p:cNvSpPr txBox="1"/>
          <p:nvPr/>
        </p:nvSpPr>
        <p:spPr>
          <a:xfrm>
            <a:off x="6527857" y="6165304"/>
            <a:ext cx="22926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Neuman</a:t>
            </a:r>
            <a:r>
              <a:rPr lang="tr-TR" sz="1200" dirty="0" smtClean="0"/>
              <a:t>, 2006, s. 193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Geçerlik </a:t>
            </a:r>
            <a:r>
              <a:rPr lang="tr-TR" dirty="0"/>
              <a:t>- Güvenilirlik</a:t>
            </a:r>
          </a:p>
        </p:txBody>
      </p:sp>
      <p:sp>
        <p:nvSpPr>
          <p:cNvPr id="701443" name="Oval 3"/>
          <p:cNvSpPr>
            <a:spLocks noChangeArrowheads="1"/>
          </p:cNvSpPr>
          <p:nvPr/>
        </p:nvSpPr>
        <p:spPr bwMode="auto">
          <a:xfrm>
            <a:off x="684213" y="1989138"/>
            <a:ext cx="2087562" cy="21383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44" name="Line 4"/>
          <p:cNvSpPr>
            <a:spLocks noChangeShapeType="1"/>
          </p:cNvSpPr>
          <p:nvPr/>
        </p:nvSpPr>
        <p:spPr bwMode="auto">
          <a:xfrm>
            <a:off x="1979613" y="2708275"/>
            <a:ext cx="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1445" name="Oval 5"/>
          <p:cNvSpPr>
            <a:spLocks noChangeArrowheads="1"/>
          </p:cNvSpPr>
          <p:nvPr/>
        </p:nvSpPr>
        <p:spPr bwMode="auto">
          <a:xfrm>
            <a:off x="1835150" y="26368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46" name="Oval 6"/>
          <p:cNvSpPr>
            <a:spLocks noChangeArrowheads="1"/>
          </p:cNvSpPr>
          <p:nvPr/>
        </p:nvSpPr>
        <p:spPr bwMode="auto">
          <a:xfrm>
            <a:off x="2051050" y="26368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47" name="Oval 7"/>
          <p:cNvSpPr>
            <a:spLocks noChangeArrowheads="1"/>
          </p:cNvSpPr>
          <p:nvPr/>
        </p:nvSpPr>
        <p:spPr bwMode="auto">
          <a:xfrm>
            <a:off x="1979613" y="27082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48" name="Oval 8"/>
          <p:cNvSpPr>
            <a:spLocks noChangeArrowheads="1"/>
          </p:cNvSpPr>
          <p:nvPr/>
        </p:nvSpPr>
        <p:spPr bwMode="auto">
          <a:xfrm>
            <a:off x="1835150" y="27813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49" name="Oval 9"/>
          <p:cNvSpPr>
            <a:spLocks noChangeArrowheads="1"/>
          </p:cNvSpPr>
          <p:nvPr/>
        </p:nvSpPr>
        <p:spPr bwMode="auto">
          <a:xfrm>
            <a:off x="2051050" y="28527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0" name="Oval 10"/>
          <p:cNvSpPr>
            <a:spLocks noChangeArrowheads="1"/>
          </p:cNvSpPr>
          <p:nvPr/>
        </p:nvSpPr>
        <p:spPr bwMode="auto">
          <a:xfrm>
            <a:off x="1979613" y="27082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1" name="Oval 11"/>
          <p:cNvSpPr>
            <a:spLocks noChangeArrowheads="1"/>
          </p:cNvSpPr>
          <p:nvPr/>
        </p:nvSpPr>
        <p:spPr bwMode="auto">
          <a:xfrm>
            <a:off x="1908175" y="27813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2" name="Oval 12"/>
          <p:cNvSpPr>
            <a:spLocks noChangeArrowheads="1"/>
          </p:cNvSpPr>
          <p:nvPr/>
        </p:nvSpPr>
        <p:spPr bwMode="auto">
          <a:xfrm>
            <a:off x="2124075" y="2781300"/>
            <a:ext cx="71438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3" name="Oval 13"/>
          <p:cNvSpPr>
            <a:spLocks noChangeArrowheads="1"/>
          </p:cNvSpPr>
          <p:nvPr/>
        </p:nvSpPr>
        <p:spPr bwMode="auto">
          <a:xfrm>
            <a:off x="1619250" y="2997200"/>
            <a:ext cx="215900" cy="2159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4" name="Oval 14"/>
          <p:cNvSpPr>
            <a:spLocks noChangeArrowheads="1"/>
          </p:cNvSpPr>
          <p:nvPr/>
        </p:nvSpPr>
        <p:spPr bwMode="auto">
          <a:xfrm>
            <a:off x="3635375" y="1989138"/>
            <a:ext cx="2087563" cy="21383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5" name="Line 15"/>
          <p:cNvSpPr>
            <a:spLocks noChangeShapeType="1"/>
          </p:cNvSpPr>
          <p:nvPr/>
        </p:nvSpPr>
        <p:spPr bwMode="auto">
          <a:xfrm>
            <a:off x="2195513" y="2924175"/>
            <a:ext cx="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1456" name="Oval 16"/>
          <p:cNvSpPr>
            <a:spLocks noChangeArrowheads="1"/>
          </p:cNvSpPr>
          <p:nvPr/>
        </p:nvSpPr>
        <p:spPr bwMode="auto">
          <a:xfrm>
            <a:off x="1763713" y="25654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7" name="Oval 17"/>
          <p:cNvSpPr>
            <a:spLocks noChangeArrowheads="1"/>
          </p:cNvSpPr>
          <p:nvPr/>
        </p:nvSpPr>
        <p:spPr bwMode="auto">
          <a:xfrm>
            <a:off x="2051050" y="24923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8" name="Oval 18"/>
          <p:cNvSpPr>
            <a:spLocks noChangeArrowheads="1"/>
          </p:cNvSpPr>
          <p:nvPr/>
        </p:nvSpPr>
        <p:spPr bwMode="auto">
          <a:xfrm>
            <a:off x="2195513" y="29241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59" name="Oval 19"/>
          <p:cNvSpPr>
            <a:spLocks noChangeArrowheads="1"/>
          </p:cNvSpPr>
          <p:nvPr/>
        </p:nvSpPr>
        <p:spPr bwMode="auto">
          <a:xfrm>
            <a:off x="2051050" y="29972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0" name="Oval 20"/>
          <p:cNvSpPr>
            <a:spLocks noChangeArrowheads="1"/>
          </p:cNvSpPr>
          <p:nvPr/>
        </p:nvSpPr>
        <p:spPr bwMode="auto">
          <a:xfrm flipH="1" flipV="1">
            <a:off x="2051050" y="2636838"/>
            <a:ext cx="73025" cy="144462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1" name="Oval 21"/>
          <p:cNvSpPr>
            <a:spLocks noChangeArrowheads="1"/>
          </p:cNvSpPr>
          <p:nvPr/>
        </p:nvSpPr>
        <p:spPr bwMode="auto">
          <a:xfrm>
            <a:off x="1835150" y="24923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2" name="Oval 22"/>
          <p:cNvSpPr>
            <a:spLocks noChangeArrowheads="1"/>
          </p:cNvSpPr>
          <p:nvPr/>
        </p:nvSpPr>
        <p:spPr bwMode="auto">
          <a:xfrm>
            <a:off x="1979613" y="25654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3" name="Oval 23"/>
          <p:cNvSpPr>
            <a:spLocks noChangeArrowheads="1"/>
          </p:cNvSpPr>
          <p:nvPr/>
        </p:nvSpPr>
        <p:spPr bwMode="auto">
          <a:xfrm>
            <a:off x="2339975" y="29972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4" name="Oval 24"/>
          <p:cNvSpPr>
            <a:spLocks noChangeArrowheads="1"/>
          </p:cNvSpPr>
          <p:nvPr/>
        </p:nvSpPr>
        <p:spPr bwMode="auto">
          <a:xfrm>
            <a:off x="4572000" y="2997200"/>
            <a:ext cx="215900" cy="2159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5" name="Oval 25"/>
          <p:cNvSpPr>
            <a:spLocks noChangeArrowheads="1"/>
          </p:cNvSpPr>
          <p:nvPr/>
        </p:nvSpPr>
        <p:spPr bwMode="auto">
          <a:xfrm>
            <a:off x="6444208" y="1988840"/>
            <a:ext cx="2087562" cy="2138362"/>
          </a:xfrm>
          <a:prstGeom prst="ellipse">
            <a:avLst/>
          </a:prstGeom>
          <a:solidFill>
            <a:schemeClr val="tx1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6" name="Line 26"/>
          <p:cNvSpPr>
            <a:spLocks noChangeShapeType="1"/>
          </p:cNvSpPr>
          <p:nvPr/>
        </p:nvSpPr>
        <p:spPr bwMode="auto">
          <a:xfrm>
            <a:off x="7954963" y="2779713"/>
            <a:ext cx="0" cy="0"/>
          </a:xfrm>
          <a:prstGeom prst="lin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701467" name="Oval 27"/>
          <p:cNvSpPr>
            <a:spLocks noChangeArrowheads="1"/>
          </p:cNvSpPr>
          <p:nvPr/>
        </p:nvSpPr>
        <p:spPr bwMode="auto">
          <a:xfrm>
            <a:off x="7667625" y="29972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8" name="Oval 28"/>
          <p:cNvSpPr>
            <a:spLocks noChangeArrowheads="1"/>
          </p:cNvSpPr>
          <p:nvPr/>
        </p:nvSpPr>
        <p:spPr bwMode="auto">
          <a:xfrm>
            <a:off x="7812088" y="31416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69" name="Oval 29"/>
          <p:cNvSpPr>
            <a:spLocks noChangeArrowheads="1"/>
          </p:cNvSpPr>
          <p:nvPr/>
        </p:nvSpPr>
        <p:spPr bwMode="auto">
          <a:xfrm>
            <a:off x="7596188" y="30686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0" name="Oval 30"/>
          <p:cNvSpPr>
            <a:spLocks noChangeArrowheads="1"/>
          </p:cNvSpPr>
          <p:nvPr/>
        </p:nvSpPr>
        <p:spPr bwMode="auto">
          <a:xfrm>
            <a:off x="7740650" y="29241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1" name="Oval 31"/>
          <p:cNvSpPr>
            <a:spLocks noChangeArrowheads="1"/>
          </p:cNvSpPr>
          <p:nvPr/>
        </p:nvSpPr>
        <p:spPr bwMode="auto">
          <a:xfrm>
            <a:off x="7812088" y="31416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2" name="Oval 32"/>
          <p:cNvSpPr>
            <a:spLocks noChangeArrowheads="1"/>
          </p:cNvSpPr>
          <p:nvPr/>
        </p:nvSpPr>
        <p:spPr bwMode="auto">
          <a:xfrm>
            <a:off x="7667625" y="32131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3" name="Oval 33"/>
          <p:cNvSpPr>
            <a:spLocks noChangeArrowheads="1"/>
          </p:cNvSpPr>
          <p:nvPr/>
        </p:nvSpPr>
        <p:spPr bwMode="auto">
          <a:xfrm>
            <a:off x="7451725" y="29972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4" name="Oval 34"/>
          <p:cNvSpPr>
            <a:spLocks noChangeArrowheads="1"/>
          </p:cNvSpPr>
          <p:nvPr/>
        </p:nvSpPr>
        <p:spPr bwMode="auto">
          <a:xfrm>
            <a:off x="7524750" y="31416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5" name="Oval 35"/>
          <p:cNvSpPr>
            <a:spLocks noChangeArrowheads="1"/>
          </p:cNvSpPr>
          <p:nvPr/>
        </p:nvSpPr>
        <p:spPr bwMode="auto">
          <a:xfrm>
            <a:off x="7594600" y="3068638"/>
            <a:ext cx="215900" cy="215900"/>
          </a:xfrm>
          <a:prstGeom prst="ellipse">
            <a:avLst/>
          </a:prstGeom>
          <a:solidFill>
            <a:schemeClr val="bg2"/>
          </a:solidFill>
          <a:ln w="25400">
            <a:solidFill>
              <a:schemeClr val="bg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6" name="Oval 36"/>
          <p:cNvSpPr>
            <a:spLocks noChangeArrowheads="1"/>
          </p:cNvSpPr>
          <p:nvPr/>
        </p:nvSpPr>
        <p:spPr bwMode="auto">
          <a:xfrm>
            <a:off x="4427538" y="22050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7" name="Oval 37"/>
          <p:cNvSpPr>
            <a:spLocks noChangeArrowheads="1"/>
          </p:cNvSpPr>
          <p:nvPr/>
        </p:nvSpPr>
        <p:spPr bwMode="auto">
          <a:xfrm>
            <a:off x="4643438" y="24209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8" name="Oval 38"/>
          <p:cNvSpPr>
            <a:spLocks noChangeArrowheads="1"/>
          </p:cNvSpPr>
          <p:nvPr/>
        </p:nvSpPr>
        <p:spPr bwMode="auto">
          <a:xfrm>
            <a:off x="4859338" y="26368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79" name="Oval 39"/>
          <p:cNvSpPr>
            <a:spLocks noChangeArrowheads="1"/>
          </p:cNvSpPr>
          <p:nvPr/>
        </p:nvSpPr>
        <p:spPr bwMode="auto">
          <a:xfrm>
            <a:off x="5076825" y="2492375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0" name="Oval 40"/>
          <p:cNvSpPr>
            <a:spLocks noChangeArrowheads="1"/>
          </p:cNvSpPr>
          <p:nvPr/>
        </p:nvSpPr>
        <p:spPr bwMode="auto">
          <a:xfrm>
            <a:off x="5076825" y="29972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1" name="Oval 41"/>
          <p:cNvSpPr>
            <a:spLocks noChangeArrowheads="1"/>
          </p:cNvSpPr>
          <p:nvPr/>
        </p:nvSpPr>
        <p:spPr bwMode="auto">
          <a:xfrm>
            <a:off x="5507038" y="32845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2" name="Oval 42"/>
          <p:cNvSpPr>
            <a:spLocks noChangeArrowheads="1"/>
          </p:cNvSpPr>
          <p:nvPr/>
        </p:nvSpPr>
        <p:spPr bwMode="auto">
          <a:xfrm>
            <a:off x="4859338" y="22050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3" name="Oval 43"/>
          <p:cNvSpPr>
            <a:spLocks noChangeArrowheads="1"/>
          </p:cNvSpPr>
          <p:nvPr/>
        </p:nvSpPr>
        <p:spPr bwMode="auto">
          <a:xfrm>
            <a:off x="4932363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4" name="Oval 44"/>
          <p:cNvSpPr>
            <a:spLocks noChangeArrowheads="1"/>
          </p:cNvSpPr>
          <p:nvPr/>
        </p:nvSpPr>
        <p:spPr bwMode="auto">
          <a:xfrm>
            <a:off x="4284663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5" name="Oval 45"/>
          <p:cNvSpPr>
            <a:spLocks noChangeArrowheads="1"/>
          </p:cNvSpPr>
          <p:nvPr/>
        </p:nvSpPr>
        <p:spPr bwMode="auto">
          <a:xfrm>
            <a:off x="5003800" y="34290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6" name="Oval 46"/>
          <p:cNvSpPr>
            <a:spLocks noChangeArrowheads="1"/>
          </p:cNvSpPr>
          <p:nvPr/>
        </p:nvSpPr>
        <p:spPr bwMode="auto">
          <a:xfrm>
            <a:off x="4572000" y="35734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7" name="Oval 47"/>
          <p:cNvSpPr>
            <a:spLocks noChangeArrowheads="1"/>
          </p:cNvSpPr>
          <p:nvPr/>
        </p:nvSpPr>
        <p:spPr bwMode="auto">
          <a:xfrm>
            <a:off x="4211638" y="28527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8" name="Oval 48"/>
          <p:cNvSpPr>
            <a:spLocks noChangeArrowheads="1"/>
          </p:cNvSpPr>
          <p:nvPr/>
        </p:nvSpPr>
        <p:spPr bwMode="auto">
          <a:xfrm>
            <a:off x="4140200" y="30686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89" name="Oval 49"/>
          <p:cNvSpPr>
            <a:spLocks noChangeArrowheads="1"/>
          </p:cNvSpPr>
          <p:nvPr/>
        </p:nvSpPr>
        <p:spPr bwMode="auto">
          <a:xfrm>
            <a:off x="4643438" y="27813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0" name="Oval 50"/>
          <p:cNvSpPr>
            <a:spLocks noChangeArrowheads="1"/>
          </p:cNvSpPr>
          <p:nvPr/>
        </p:nvSpPr>
        <p:spPr bwMode="auto">
          <a:xfrm>
            <a:off x="4067175" y="30686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1" name="Oval 51"/>
          <p:cNvSpPr>
            <a:spLocks noChangeArrowheads="1"/>
          </p:cNvSpPr>
          <p:nvPr/>
        </p:nvSpPr>
        <p:spPr bwMode="auto">
          <a:xfrm>
            <a:off x="4140200" y="25654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2" name="Oval 52"/>
          <p:cNvSpPr>
            <a:spLocks noChangeArrowheads="1"/>
          </p:cNvSpPr>
          <p:nvPr/>
        </p:nvSpPr>
        <p:spPr bwMode="auto">
          <a:xfrm>
            <a:off x="4643438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3" name="Oval 53"/>
          <p:cNvSpPr>
            <a:spLocks noChangeArrowheads="1"/>
          </p:cNvSpPr>
          <p:nvPr/>
        </p:nvSpPr>
        <p:spPr bwMode="auto">
          <a:xfrm>
            <a:off x="5075238" y="28527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4" name="Oval 54"/>
          <p:cNvSpPr>
            <a:spLocks noChangeArrowheads="1"/>
          </p:cNvSpPr>
          <p:nvPr/>
        </p:nvSpPr>
        <p:spPr bwMode="auto">
          <a:xfrm>
            <a:off x="5291138" y="3068638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5" name="Oval 55"/>
          <p:cNvSpPr>
            <a:spLocks noChangeArrowheads="1"/>
          </p:cNvSpPr>
          <p:nvPr/>
        </p:nvSpPr>
        <p:spPr bwMode="auto">
          <a:xfrm>
            <a:off x="7883525" y="3213100"/>
            <a:ext cx="73025" cy="71438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6" name="Oval 56"/>
          <p:cNvSpPr>
            <a:spLocks noChangeArrowheads="1"/>
          </p:cNvSpPr>
          <p:nvPr/>
        </p:nvSpPr>
        <p:spPr bwMode="auto">
          <a:xfrm>
            <a:off x="7740650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7" name="Oval 57"/>
          <p:cNvSpPr>
            <a:spLocks noChangeArrowheads="1"/>
          </p:cNvSpPr>
          <p:nvPr/>
        </p:nvSpPr>
        <p:spPr bwMode="auto">
          <a:xfrm>
            <a:off x="7596188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8" name="Oval 58"/>
          <p:cNvSpPr>
            <a:spLocks noChangeArrowheads="1"/>
          </p:cNvSpPr>
          <p:nvPr/>
        </p:nvSpPr>
        <p:spPr bwMode="auto">
          <a:xfrm>
            <a:off x="7740650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499" name="Text Box 59"/>
          <p:cNvSpPr txBox="1">
            <a:spLocks noChangeArrowheads="1"/>
          </p:cNvSpPr>
          <p:nvPr/>
        </p:nvSpPr>
        <p:spPr bwMode="auto">
          <a:xfrm>
            <a:off x="530195" y="4293096"/>
            <a:ext cx="2584362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latin typeface="+mn-lt"/>
              </a:rPr>
              <a:t>Güvenilir</a:t>
            </a:r>
          </a:p>
          <a:p>
            <a:r>
              <a:rPr lang="tr-TR" dirty="0">
                <a:latin typeface="+mn-lt"/>
              </a:rPr>
              <a:t>Ama geçerli değil</a:t>
            </a:r>
          </a:p>
        </p:txBody>
      </p:sp>
      <p:sp>
        <p:nvSpPr>
          <p:cNvPr id="701500" name="Text Box 60"/>
          <p:cNvSpPr txBox="1">
            <a:spLocks noChangeArrowheads="1"/>
          </p:cNvSpPr>
          <p:nvPr/>
        </p:nvSpPr>
        <p:spPr bwMode="auto">
          <a:xfrm>
            <a:off x="3719706" y="4293096"/>
            <a:ext cx="2148345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latin typeface="+mn-lt"/>
              </a:rPr>
              <a:t>Geçerli ama </a:t>
            </a:r>
          </a:p>
          <a:p>
            <a:r>
              <a:rPr lang="tr-TR" dirty="0">
                <a:latin typeface="+mn-lt"/>
              </a:rPr>
              <a:t>güvenilir değil</a:t>
            </a:r>
          </a:p>
        </p:txBody>
      </p:sp>
      <p:sp>
        <p:nvSpPr>
          <p:cNvPr id="701501" name="Oval 61"/>
          <p:cNvSpPr>
            <a:spLocks noChangeArrowheads="1"/>
          </p:cNvSpPr>
          <p:nvPr/>
        </p:nvSpPr>
        <p:spPr bwMode="auto">
          <a:xfrm>
            <a:off x="7885113" y="3357563"/>
            <a:ext cx="73025" cy="71437"/>
          </a:xfrm>
          <a:prstGeom prst="ellipse">
            <a:avLst/>
          </a:prstGeom>
          <a:noFill/>
          <a:ln w="25400">
            <a:solidFill>
              <a:schemeClr val="accent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tr-TR"/>
          </a:p>
        </p:txBody>
      </p:sp>
      <p:sp>
        <p:nvSpPr>
          <p:cNvPr id="701502" name="Text Box 62"/>
          <p:cNvSpPr txBox="1">
            <a:spLocks noChangeArrowheads="1"/>
          </p:cNvSpPr>
          <p:nvPr/>
        </p:nvSpPr>
        <p:spPr bwMode="auto">
          <a:xfrm>
            <a:off x="6790623" y="4221088"/>
            <a:ext cx="1683474" cy="830997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dirty="0">
                <a:latin typeface="+mn-lt"/>
              </a:rPr>
              <a:t>Geçerli ve </a:t>
            </a:r>
          </a:p>
          <a:p>
            <a:r>
              <a:rPr lang="tr-TR" dirty="0">
                <a:latin typeface="+mn-lt"/>
              </a:rPr>
              <a:t>güvenilir </a:t>
            </a:r>
          </a:p>
        </p:txBody>
      </p:sp>
      <p:sp>
        <p:nvSpPr>
          <p:cNvPr id="63" name="62 Metin kutusu"/>
          <p:cNvSpPr txBox="1"/>
          <p:nvPr/>
        </p:nvSpPr>
        <p:spPr>
          <a:xfrm>
            <a:off x="5940152" y="6165304"/>
            <a:ext cx="3151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148’den uyarlandı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57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820472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Sorular Sorarak Kavramları Ölçme</a:t>
            </a:r>
            <a:endParaRPr lang="tr-TR" dirty="0"/>
          </a:p>
        </p:txBody>
      </p:sp>
      <p:sp>
        <p:nvSpPr>
          <p:cNvPr id="7157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268760"/>
            <a:ext cx="8229600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 smtClean="0"/>
              <a:t>Soru sorma teknikleri (anket, görüşme, deney, alan araştırması vd.)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 smtClean="0"/>
              <a:t>Açık </a:t>
            </a:r>
            <a:r>
              <a:rPr lang="tr-TR" sz="2600" dirty="0"/>
              <a:t>uçlu – kapalı uçlu </a:t>
            </a:r>
            <a:r>
              <a:rPr lang="tr-TR" sz="2600" dirty="0" smtClean="0"/>
              <a:t>sorular</a:t>
            </a:r>
            <a:endParaRPr lang="tr-TR" sz="2600" dirty="0"/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Seçenekler açık </a:t>
            </a:r>
            <a:r>
              <a:rPr lang="tr-TR" sz="2600" dirty="0" smtClean="0"/>
              <a:t>ve anlaşılır olmalı</a:t>
            </a:r>
            <a:endParaRPr lang="tr-TR" sz="2600" dirty="0"/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“Diğer” seçeneği olmalı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Çift önermeli soru sorulmamalı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Yanıtlayanlar işin ehli olmalı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Yanıtlayanlar </a:t>
            </a:r>
            <a:r>
              <a:rPr lang="tr-TR" sz="2600" dirty="0" smtClean="0"/>
              <a:t>soruları yanıtlamak </a:t>
            </a:r>
            <a:r>
              <a:rPr lang="tr-TR" sz="2600" dirty="0"/>
              <a:t>istemeli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Sorular ilgili olmalı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Sorular kısa olmalı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Negatif soru sorulmamalı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sz="2600" dirty="0"/>
              <a:t>Önyargılı soru ve sözcüklerden kaçınılmalı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914400"/>
          </a:xfrm>
        </p:spPr>
        <p:txBody>
          <a:bodyPr/>
          <a:lstStyle/>
          <a:p>
            <a:r>
              <a:rPr lang="tr-TR" dirty="0" smtClean="0"/>
              <a:t>Kavramları Nasıl Ölçeriz?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tr-TR" sz="2800" dirty="0" smtClean="0"/>
              <a:t>Yaş, cinsiyet gibi bazı kavramları “ölçmek” nispeten kolay. 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Basit ölçümler yeterli (“Yaşınız? . . .” veya “Cinsiyet: E ___ K ___” gibi 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Ama sosyal bilim kavramları genellikle karmaşık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Bir kavram değişik anlamlara gelebiliyor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Örneğin “yabancılaşma” kavramının çeşitli boyutlarını ölçmek için genellikle birden fazla gözlem yapmak, “bileşik ölçek” geliştirmek gerekli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0"/>
            <a:ext cx="8712968" cy="914400"/>
          </a:xfrm>
        </p:spPr>
        <p:txBody>
          <a:bodyPr/>
          <a:lstStyle/>
          <a:p>
            <a:r>
              <a:rPr lang="tr-TR" dirty="0" smtClean="0"/>
              <a:t>Yabancılaşma Kavramının Ölçümü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95536" y="1268760"/>
            <a:ext cx="8496944" cy="466496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sz="2400" dirty="0" err="1" smtClean="0"/>
              <a:t>Leo</a:t>
            </a:r>
            <a:r>
              <a:rPr lang="tr-TR" sz="2400" dirty="0" smtClean="0"/>
              <a:t> </a:t>
            </a:r>
            <a:r>
              <a:rPr lang="tr-TR" sz="2400" dirty="0" err="1" smtClean="0"/>
              <a:t>Srole</a:t>
            </a:r>
            <a:r>
              <a:rPr lang="tr-TR" sz="2400" dirty="0" smtClean="0"/>
              <a:t> (1956) yabancılaşma kavramını ölçmek için 5 sorudan oluşan bir bileşik ölçüm geliştirdi: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Bazıları aksini söylese de ortalama insanın durumu kötüye gidiyor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Gidişata bakılırsa doğurmak adil değil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Bugünlerde insan gününü yaşamalı, yarının ne olacağı belirsiz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Bugünlerde insan kime güvenebileceğini gerçekten bilmez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Kamu yöneticilerine yazmanın pek yararı yok, çünkü onlar gerçekte ortalama insanın sorunlarıyla ilgili değiller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  <p:sp>
        <p:nvSpPr>
          <p:cNvPr id="5" name="Line 4"/>
          <p:cNvSpPr>
            <a:spLocks noChangeShapeType="1"/>
          </p:cNvSpPr>
          <p:nvPr/>
        </p:nvSpPr>
        <p:spPr bwMode="auto">
          <a:xfrm>
            <a:off x="1979613" y="5805612"/>
            <a:ext cx="5400675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tr-TR"/>
          </a:p>
        </p:txBody>
      </p:sp>
      <p:sp>
        <p:nvSpPr>
          <p:cNvPr id="6" name="Text Box 5"/>
          <p:cNvSpPr txBox="1">
            <a:spLocks noChangeArrowheads="1"/>
          </p:cNvSpPr>
          <p:nvPr/>
        </p:nvSpPr>
        <p:spPr bwMode="auto">
          <a:xfrm>
            <a:off x="1275041" y="5589712"/>
            <a:ext cx="566181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dirty="0">
                <a:latin typeface="+mn-lt"/>
              </a:rPr>
              <a:t>Az</a:t>
            </a:r>
          </a:p>
        </p:txBody>
      </p:sp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7402584" y="5516687"/>
            <a:ext cx="772969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dirty="0">
                <a:latin typeface="+mn-lt"/>
              </a:rPr>
              <a:t>Çok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468892" y="5157192"/>
            <a:ext cx="2339422" cy="52322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2800" dirty="0" smtClean="0">
                <a:latin typeface="+mn-lt"/>
              </a:rPr>
              <a:t>Yabancılaşma</a:t>
            </a:r>
            <a:endParaRPr lang="tr-TR" sz="2800" dirty="0">
              <a:latin typeface="+mn-lt"/>
            </a:endParaRPr>
          </a:p>
        </p:txBody>
      </p:sp>
      <p:sp>
        <p:nvSpPr>
          <p:cNvPr id="10" name="9 Metin kutusu"/>
          <p:cNvSpPr txBox="1"/>
          <p:nvPr/>
        </p:nvSpPr>
        <p:spPr>
          <a:xfrm>
            <a:off x="5220072" y="6165304"/>
            <a:ext cx="382829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s.131; </a:t>
            </a:r>
            <a:r>
              <a:rPr lang="tr-TR" sz="1200" dirty="0" err="1" smtClean="0"/>
              <a:t>Srole</a:t>
            </a:r>
            <a:r>
              <a:rPr lang="tr-TR" sz="1200" dirty="0" smtClean="0"/>
              <a:t>, 1956, s. 712-713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259632" y="0"/>
            <a:ext cx="6624736" cy="90872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Plan</a:t>
            </a:r>
            <a:endParaRPr lang="tr-TR" dirty="0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Ölçme türleri</a:t>
            </a:r>
          </a:p>
          <a:p>
            <a:r>
              <a:rPr lang="tr-TR" dirty="0" smtClean="0"/>
              <a:t>Ölçme düzeyleri</a:t>
            </a:r>
          </a:p>
          <a:p>
            <a:r>
              <a:rPr lang="tr-TR" dirty="0" smtClean="0"/>
              <a:t>Ölçüm kalitesi</a:t>
            </a:r>
          </a:p>
          <a:p>
            <a:pPr lvl="1"/>
            <a:r>
              <a:rPr lang="tr-TR" dirty="0" smtClean="0"/>
              <a:t>Güvenlirlik</a:t>
            </a:r>
          </a:p>
          <a:p>
            <a:pPr lvl="1"/>
            <a:r>
              <a:rPr lang="tr-TR" dirty="0" smtClean="0"/>
              <a:t>Geçerlik</a:t>
            </a:r>
          </a:p>
          <a:p>
            <a:r>
              <a:rPr lang="tr-TR" dirty="0" smtClean="0"/>
              <a:t>Bileşik ölçüm türleri</a:t>
            </a:r>
          </a:p>
          <a:p>
            <a:pPr lvl="1"/>
            <a:r>
              <a:rPr lang="tr-TR" dirty="0" smtClean="0"/>
              <a:t>Endeksler</a:t>
            </a:r>
          </a:p>
          <a:p>
            <a:pPr lvl="1"/>
            <a:r>
              <a:rPr lang="tr-TR" dirty="0" smtClean="0"/>
              <a:t>Ölçekler </a:t>
            </a:r>
          </a:p>
          <a:p>
            <a:pPr lvl="1"/>
            <a:r>
              <a:rPr lang="tr-TR" dirty="0" smtClean="0"/>
              <a:t>Tipolojiler</a:t>
            </a:r>
          </a:p>
          <a:p>
            <a:endParaRPr lang="tr-TR" dirty="0" smtClean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Bileşik Ölçümler</a:t>
            </a:r>
          </a:p>
        </p:txBody>
      </p:sp>
      <p:sp>
        <p:nvSpPr>
          <p:cNvPr id="7587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229600" cy="494188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/>
              <a:t>Bileşik ölçümler nicel araştırmalarda kullanılır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 smtClean="0"/>
              <a:t>Bir kavramla ilgili farklı göstergeler </a:t>
            </a:r>
            <a:r>
              <a:rPr lang="tr-TR" dirty="0"/>
              <a:t>birleştirilerek tek ölçüm haline </a:t>
            </a:r>
            <a:r>
              <a:rPr lang="tr-TR" dirty="0" smtClean="0"/>
              <a:t>getirilir (ör., IQ testi)</a:t>
            </a:r>
            <a:endParaRPr lang="tr-TR" dirty="0"/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 smtClean="0"/>
              <a:t>Bir kişinin zeka düzeyi hakkında tek </a:t>
            </a:r>
            <a:r>
              <a:rPr lang="tr-TR" dirty="0"/>
              <a:t>bir soru kaba bir fikir verebilir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 smtClean="0"/>
              <a:t>Ama birden fazla </a:t>
            </a:r>
            <a:r>
              <a:rPr lang="tr-TR" dirty="0"/>
              <a:t>soru daha kapsamlı ve doğru bilgi </a:t>
            </a:r>
            <a:r>
              <a:rPr lang="tr-TR" dirty="0" smtClean="0"/>
              <a:t>verir</a:t>
            </a: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55576" y="0"/>
            <a:ext cx="7330008" cy="914400"/>
          </a:xfrm>
        </p:spPr>
        <p:txBody>
          <a:bodyPr/>
          <a:lstStyle/>
          <a:p>
            <a:r>
              <a:rPr lang="tr-TR" dirty="0" smtClean="0"/>
              <a:t>Bileşik Ölçüm Türleri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300"/>
              </a:spcAft>
            </a:pPr>
            <a:r>
              <a:rPr lang="tr-TR" dirty="0" smtClean="0"/>
              <a:t>Endeksler</a:t>
            </a:r>
          </a:p>
          <a:p>
            <a:pPr>
              <a:spcAft>
                <a:spcPts val="300"/>
              </a:spcAft>
            </a:pPr>
            <a:r>
              <a:rPr lang="tr-TR" dirty="0" smtClean="0"/>
              <a:t>Ölçekler </a:t>
            </a:r>
          </a:p>
          <a:p>
            <a:pPr>
              <a:spcAft>
                <a:spcPts val="300"/>
              </a:spcAft>
            </a:pPr>
            <a:r>
              <a:rPr lang="tr-TR" dirty="0" smtClean="0"/>
              <a:t>Tipolojiler</a:t>
            </a:r>
          </a:p>
          <a:p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Endeksler</a:t>
            </a:r>
            <a:endParaRPr lang="tr-TR" dirty="0"/>
          </a:p>
        </p:txBody>
      </p:sp>
      <p:sp>
        <p:nvSpPr>
          <p:cNvPr id="7598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052736"/>
            <a:ext cx="8686800" cy="49672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Sık kullanılan bir nicel ölçüm </a:t>
            </a:r>
            <a:endParaRPr lang="tr-TR" sz="2800" dirty="0"/>
          </a:p>
          <a:p>
            <a:pPr>
              <a:lnSpc>
                <a:spcPct val="80000"/>
              </a:lnSpc>
            </a:pPr>
            <a:r>
              <a:rPr lang="tr-TR" sz="2800" dirty="0"/>
              <a:t>Sıralama ölçümü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Bir kavramın farklı göstergelerini ölçmek için birden fazla </a:t>
            </a:r>
            <a:r>
              <a:rPr lang="tr-TR" sz="2800" dirty="0" smtClean="0"/>
              <a:t>“gözlem” </a:t>
            </a:r>
            <a:r>
              <a:rPr lang="tr-TR" sz="2800" dirty="0"/>
              <a:t>yapılır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“Kadınlar erkeklerden farklıdırlar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Kadınlara oy verdirilmemelidir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Kadınlar erkeklerden güçsüzdürler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Kadınlar duygusal oldukları için üst düzey yönetici olmamalıdırlar</a:t>
            </a:r>
          </a:p>
          <a:p>
            <a:pPr lvl="1">
              <a:lnSpc>
                <a:spcPct val="80000"/>
              </a:lnSpc>
            </a:pPr>
            <a:r>
              <a:rPr lang="tr-TR" sz="2400" dirty="0"/>
              <a:t>vs. vs.”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Her gözlem eşit ağırlıklıdır</a:t>
            </a:r>
          </a:p>
          <a:p>
            <a:pPr>
              <a:lnSpc>
                <a:spcPct val="80000"/>
              </a:lnSpc>
            </a:pPr>
            <a:r>
              <a:rPr lang="tr-TR" sz="2800" dirty="0"/>
              <a:t>Skorların toplamı </a:t>
            </a:r>
            <a:r>
              <a:rPr lang="tr-TR" sz="2800" dirty="0" smtClean="0"/>
              <a:t>endeksi </a:t>
            </a:r>
            <a:r>
              <a:rPr lang="tr-TR" sz="2800" dirty="0"/>
              <a:t>oluşturur</a:t>
            </a:r>
          </a:p>
          <a:p>
            <a:pPr>
              <a:lnSpc>
                <a:spcPct val="80000"/>
              </a:lnSpc>
            </a:pPr>
            <a:r>
              <a:rPr lang="tr-TR" sz="2800" dirty="0" smtClean="0"/>
              <a:t>Ör., TÜFE </a:t>
            </a:r>
            <a:r>
              <a:rPr lang="tr-TR" sz="2800" dirty="0"/>
              <a:t>, ÜFE, BM İnsani Gelişme </a:t>
            </a:r>
            <a:r>
              <a:rPr lang="tr-TR" sz="2800" dirty="0" smtClean="0"/>
              <a:t>Endeksi</a:t>
            </a:r>
            <a:r>
              <a:rPr lang="tr-TR" sz="2800" dirty="0"/>
              <a:t>, </a:t>
            </a:r>
            <a:r>
              <a:rPr lang="tr-TR" sz="2800" dirty="0" err="1"/>
              <a:t>vd</a:t>
            </a:r>
            <a:r>
              <a:rPr lang="tr-TR" sz="2800" dirty="0" smtClean="0"/>
              <a:t>.</a:t>
            </a:r>
            <a:endParaRPr lang="tr-TR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950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51520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Fiyat </a:t>
            </a:r>
            <a:r>
              <a:rPr lang="tr-TR" dirty="0" smtClean="0"/>
              <a:t>Endeksi</a:t>
            </a:r>
            <a:endParaRPr lang="tr-TR" dirty="0"/>
          </a:p>
        </p:txBody>
      </p:sp>
      <p:sp>
        <p:nvSpPr>
          <p:cNvPr id="78950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124744"/>
            <a:ext cx="8964488" cy="452596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Fiyat endeksi, seçilmiş mal ve hizmetlerin ortalama fiyatlarının belli </a:t>
            </a:r>
            <a:r>
              <a:rPr lang="sv-S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bir döneme göre de</a:t>
            </a: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ğ</a:t>
            </a:r>
            <a:r>
              <a:rPr lang="sv-S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</a:t>
            </a:r>
            <a:r>
              <a:rPr lang="tr-TR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ş</a:t>
            </a:r>
            <a:r>
              <a:rPr lang="sv-SE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imini ölçer</a:t>
            </a:r>
            <a:endParaRPr lang="tr-TR" sz="2800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“</a:t>
            </a:r>
            <a:r>
              <a:rPr lang="tr-TR" sz="2800" b="1" dirty="0" smtClean="0"/>
              <a:t>Hayat Pahalılığı İndeksi” - </a:t>
            </a:r>
            <a:r>
              <a:rPr lang="tr-TR" sz="2800" dirty="0" smtClean="0"/>
              <a:t>1914 (İstanbul’da 26 </a:t>
            </a:r>
            <a:r>
              <a:rPr lang="tr-TR" sz="2800" dirty="0"/>
              <a:t>maddenin perakende </a:t>
            </a:r>
            <a:r>
              <a:rPr lang="tr-TR" sz="2800" dirty="0" smtClean="0"/>
              <a:t>fiyatlarına göre hazırlanmış)</a:t>
            </a:r>
            <a:endParaRPr lang="tr-TR" sz="2800" b="1" dirty="0" smtClean="0"/>
          </a:p>
          <a:p>
            <a:pPr>
              <a:lnSpc>
                <a:spcPct val="80000"/>
              </a:lnSpc>
            </a:pPr>
            <a:r>
              <a:rPr lang="tr-TR" sz="2800" dirty="0" smtClean="0"/>
              <a:t> </a:t>
            </a:r>
            <a:r>
              <a:rPr lang="tr-TR" sz="2800" b="1" dirty="0" smtClean="0"/>
              <a:t>Toptan Eşya Fiyatları Endeksi (TEFE)</a:t>
            </a:r>
            <a:r>
              <a:rPr lang="tr-TR" sz="2800" dirty="0" smtClean="0"/>
              <a:t> – 1929- İTO (şimdiki Üretici Fiyatları Endeksi -ÜFE)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“Belirli bir referans döneminde ülke ekonomisinde üretimi yapılan ve yurtiçine satışa konu olan ürünlerin,üretici fiyatlarını zaman içinde karşılaştırarak fiyat değişikliklerini ölçen fiyat endeksidir.”</a:t>
            </a:r>
          </a:p>
          <a:p>
            <a:pPr>
              <a:lnSpc>
                <a:spcPct val="80000"/>
              </a:lnSpc>
            </a:pPr>
            <a:r>
              <a:rPr lang="tr-TR" sz="2800" b="1" dirty="0" smtClean="0"/>
              <a:t>Tüketici Fiyatları Endeksi (TÜFE): </a:t>
            </a:r>
          </a:p>
          <a:p>
            <a:pPr lvl="1">
              <a:lnSpc>
                <a:spcPct val="80000"/>
              </a:lnSpc>
            </a:pPr>
            <a:r>
              <a:rPr lang="tr-TR" sz="2400" dirty="0" smtClean="0"/>
              <a:t>“Tipik bir tüketicinin satın aldığı belirli bir ürün ve hizmet grubunun fiyatlarındaki ortalama değişimleri gösteren bir ölçüttür”</a:t>
            </a:r>
            <a:r>
              <a:rPr lang="tr-TR" sz="2400" b="1" dirty="0" smtClean="0"/>
              <a:t> </a:t>
            </a:r>
          </a:p>
          <a:p>
            <a:pPr>
              <a:lnSpc>
                <a:spcPct val="80000"/>
              </a:lnSpc>
            </a:pPr>
            <a:endParaRPr lang="tr-TR" sz="2800" dirty="0" smtClean="0"/>
          </a:p>
          <a:p>
            <a:pPr>
              <a:lnSpc>
                <a:spcPct val="80000"/>
              </a:lnSpc>
            </a:pPr>
            <a:endParaRPr lang="tr-TR" sz="2800" dirty="0"/>
          </a:p>
        </p:txBody>
      </p:sp>
      <p:sp>
        <p:nvSpPr>
          <p:cNvPr id="789508" name="Text Box 4"/>
          <p:cNvSpPr txBox="1">
            <a:spLocks noChangeArrowheads="1"/>
          </p:cNvSpPr>
          <p:nvPr/>
        </p:nvSpPr>
        <p:spPr bwMode="auto">
          <a:xfrm>
            <a:off x="6123006" y="6176337"/>
            <a:ext cx="291349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smtClean="0"/>
              <a:t>www.</a:t>
            </a:r>
            <a:r>
              <a:rPr lang="tr-TR" sz="1200" dirty="0" err="1" smtClean="0"/>
              <a:t>tuik</a:t>
            </a:r>
            <a:r>
              <a:rPr lang="tr-TR" sz="1200" dirty="0" smtClean="0"/>
              <a:t>.gov.tr; tr.</a:t>
            </a:r>
            <a:r>
              <a:rPr lang="tr-TR" sz="1200" dirty="0" err="1" smtClean="0"/>
              <a:t>wikipedia</a:t>
            </a:r>
            <a:r>
              <a:rPr lang="tr-TR" sz="1200" dirty="0" smtClean="0"/>
              <a:t>.org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TÜFE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568952" cy="1080120"/>
          </a:xfrm>
        </p:spPr>
        <p:txBody>
          <a:bodyPr/>
          <a:lstStyle/>
          <a:p>
            <a:r>
              <a:rPr lang="tr-T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TÜFE Türkiye, 26 bölge ve 81 il için hesaplanmaktadır</a:t>
            </a:r>
          </a:p>
          <a:p>
            <a:r>
              <a:rPr lang="tr-T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TÜFE sepetinde 851 ürün var (ürün listesi için bkz. www.</a:t>
            </a:r>
            <a:r>
              <a:rPr lang="tr-TR" sz="200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tuik</a:t>
            </a:r>
            <a:r>
              <a:rPr lang="tr-TR" sz="20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.gov.tr)</a:t>
            </a:r>
          </a:p>
          <a:p>
            <a:pPr>
              <a:buNone/>
            </a:pPr>
            <a:endParaRPr lang="tr-TR" sz="20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269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844824"/>
            <a:ext cx="6715125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5940152" y="6237312"/>
            <a:ext cx="308590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smtClean="0"/>
              <a:t>www.</a:t>
            </a:r>
            <a:r>
              <a:rPr lang="tr-TR" sz="1200" dirty="0" err="1" smtClean="0"/>
              <a:t>tuik</a:t>
            </a:r>
            <a:r>
              <a:rPr lang="tr-TR" sz="1200" dirty="0" smtClean="0"/>
              <a:t>.gov.tr; TÜİK, 2008, s. 56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ÜFE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23528" y="980728"/>
            <a:ext cx="8229600" cy="1080120"/>
          </a:xfrm>
        </p:spPr>
        <p:txBody>
          <a:bodyPr/>
          <a:lstStyle/>
          <a:p>
            <a:r>
              <a:rPr lang="tr-TR" sz="24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ÜFE hesaplaması için 5 sektörde 1776 firmanın ürettiği maddelerin fiyatları kullanılıyor. 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dirty="0" smtClean="0"/>
              <a:t>	</a:t>
            </a:r>
            <a:endParaRPr lang="en-US" dirty="0"/>
          </a:p>
        </p:txBody>
      </p:sp>
      <p:pic>
        <p:nvPicPr>
          <p:cNvPr id="1280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588" y="1988840"/>
            <a:ext cx="8134852" cy="40790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5868144" y="6176337"/>
            <a:ext cx="3085909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smtClean="0"/>
              <a:t>www.</a:t>
            </a:r>
            <a:r>
              <a:rPr lang="tr-TR" sz="1200" dirty="0" err="1" smtClean="0"/>
              <a:t>tuik</a:t>
            </a:r>
            <a:r>
              <a:rPr lang="tr-TR" sz="1200" dirty="0" smtClean="0"/>
              <a:t>.gov.tr; TÜİK, 2008, s. 56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9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1052736"/>
            <a:ext cx="8335389" cy="4536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1 Başlık"/>
          <p:cNvSpPr txBox="1">
            <a:spLocks/>
          </p:cNvSpPr>
          <p:nvPr/>
        </p:nvSpPr>
        <p:spPr>
          <a:xfrm>
            <a:off x="899592" y="0"/>
            <a:ext cx="7330008" cy="9144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TÜFE Yıllık Değişim Oranları</a:t>
            </a:r>
            <a:endParaRPr kumimoji="0" lang="tr-TR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Text Box 4"/>
          <p:cNvSpPr txBox="1">
            <a:spLocks noChangeArrowheads="1"/>
          </p:cNvSpPr>
          <p:nvPr/>
        </p:nvSpPr>
        <p:spPr bwMode="auto">
          <a:xfrm>
            <a:off x="7231836" y="6176337"/>
            <a:ext cx="1804660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/>
              <a:t>Kaynak: </a:t>
            </a:r>
            <a:r>
              <a:rPr lang="tr-TR" sz="1200" dirty="0" smtClean="0"/>
              <a:t>www.tuik.gov.tr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Örnek: Siyaseten Aktif Olma</a:t>
            </a:r>
          </a:p>
        </p:txBody>
      </p:sp>
      <p:sp>
        <p:nvSpPr>
          <p:cNvPr id="7608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3600" dirty="0" smtClean="0"/>
              <a:t>Endeksi oluşturan sorular eşit ağırlıklıdır</a:t>
            </a:r>
          </a:p>
          <a:p>
            <a:pPr lvl="1">
              <a:lnSpc>
                <a:spcPct val="90000"/>
              </a:lnSpc>
            </a:pPr>
            <a:r>
              <a:rPr lang="tr-TR" dirty="0" smtClean="0"/>
              <a:t>“</a:t>
            </a:r>
            <a:r>
              <a:rPr lang="tr-TR" dirty="0"/>
              <a:t>Kamu görevlilerine mektup yazarım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Siyasi dilekçelere imza atarım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Siyasi bir amaç için para yardımı yaparım</a:t>
            </a:r>
          </a:p>
          <a:p>
            <a:pPr lvl="1">
              <a:lnSpc>
                <a:spcPct val="90000"/>
              </a:lnSpc>
            </a:pPr>
            <a:r>
              <a:rPr lang="tr-TR" dirty="0"/>
              <a:t>Oy </a:t>
            </a:r>
            <a:r>
              <a:rPr lang="tr-TR" dirty="0" smtClean="0"/>
              <a:t>veririm”</a:t>
            </a:r>
          </a:p>
          <a:p>
            <a:pPr>
              <a:lnSpc>
                <a:spcPct val="90000"/>
              </a:lnSpc>
            </a:pPr>
            <a:r>
              <a:rPr lang="tr-TR" dirty="0" smtClean="0"/>
              <a:t>Üç seçeneği işaretleyenler iki ya da bir seçeneği işaretleyenlere göre siyaseten daha aktiftirler</a:t>
            </a: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59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Örnek: İşle İlgili Depresyon</a:t>
            </a:r>
          </a:p>
        </p:txBody>
      </p:sp>
      <p:sp>
        <p:nvSpPr>
          <p:cNvPr id="7659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484784"/>
            <a:ext cx="8686800" cy="399402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None/>
            </a:pPr>
            <a:r>
              <a:rPr lang="tr-TR" dirty="0" smtClean="0"/>
              <a:t>_</a:t>
            </a:r>
            <a:r>
              <a:rPr lang="tr-TR" sz="2800" dirty="0"/>
              <a:t>Havamda değilim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/>
              <a:t>_Hiç nedensiz yoruluyorum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/>
              <a:t>_Kendimi rahatsız hissediyorum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/>
              <a:t>_Normalden daha çabuk sinirleniyorum”</a:t>
            </a:r>
          </a:p>
          <a:p>
            <a:pPr>
              <a:lnSpc>
                <a:spcPct val="90000"/>
              </a:lnSpc>
              <a:buNone/>
            </a:pPr>
            <a:endParaRPr lang="tr-TR" sz="2800" dirty="0" smtClean="0"/>
          </a:p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Skorlar toplanır</a:t>
            </a:r>
            <a:endParaRPr lang="tr-TR" sz="2800" dirty="0"/>
          </a:p>
          <a:p>
            <a:pPr>
              <a:lnSpc>
                <a:spcPct val="90000"/>
              </a:lnSpc>
              <a:buNone/>
            </a:pPr>
            <a:r>
              <a:rPr lang="tr-TR" sz="2800" dirty="0"/>
              <a:t>4: Sık	</a:t>
            </a:r>
            <a:r>
              <a:rPr lang="tr-TR" sz="2800" dirty="0" smtClean="0"/>
              <a:t>	3</a:t>
            </a:r>
            <a:r>
              <a:rPr lang="tr-TR" sz="2800" dirty="0"/>
              <a:t>: Bazen	  2. Nadiren	1: Asla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/>
              <a:t>Hepsini işaretleyen biri </a:t>
            </a:r>
            <a:r>
              <a:rPr lang="tr-TR" sz="2800" dirty="0" smtClean="0"/>
              <a:t>ikisini </a:t>
            </a:r>
            <a:r>
              <a:rPr lang="tr-TR" sz="2800" dirty="0"/>
              <a:t>işaretleyenden daha </a:t>
            </a:r>
            <a:r>
              <a:rPr lang="tr-TR" sz="2800" dirty="0" err="1" smtClean="0"/>
              <a:t>depresiftir</a:t>
            </a:r>
            <a:r>
              <a:rPr lang="tr-TR" sz="2800" dirty="0" smtClean="0"/>
              <a:t> </a:t>
            </a:r>
            <a:r>
              <a:rPr lang="tr-TR" sz="2800" dirty="0"/>
              <a:t>denebilir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467544" y="980728"/>
            <a:ext cx="67441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800" dirty="0" smtClean="0"/>
              <a:t>Size uygun olan seçenekleri işaretleyiniz.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14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8864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Örnek: “İyi Meslek”</a:t>
            </a:r>
          </a:p>
        </p:txBody>
      </p:sp>
      <p:sp>
        <p:nvSpPr>
          <p:cNvPr id="83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96752"/>
            <a:ext cx="8892480" cy="72008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“Aşağıdakilerden </a:t>
            </a:r>
            <a:r>
              <a:rPr lang="tr-TR" sz="2800" dirty="0"/>
              <a:t>hangisi daha iyi bir meslektir</a:t>
            </a:r>
            <a:r>
              <a:rPr lang="tr-TR" sz="2800" dirty="0" smtClean="0"/>
              <a:t>?” </a:t>
            </a:r>
            <a:endParaRPr lang="tr-TR" sz="2800" dirty="0"/>
          </a:p>
          <a:p>
            <a:pPr>
              <a:lnSpc>
                <a:spcPct val="90000"/>
              </a:lnSpc>
            </a:pPr>
            <a:endParaRPr lang="tr-TR" sz="2800" dirty="0" smtClean="0"/>
          </a:p>
          <a:p>
            <a:pPr lvl="6">
              <a:lnSpc>
                <a:spcPct val="90000"/>
              </a:lnSpc>
              <a:buNone/>
            </a:pPr>
            <a:r>
              <a:rPr lang="tr-TR" sz="1600" dirty="0" smtClean="0"/>
              <a:t>			</a:t>
            </a:r>
          </a:p>
          <a:p>
            <a:pPr>
              <a:lnSpc>
                <a:spcPct val="90000"/>
              </a:lnSpc>
            </a:pPr>
            <a:endParaRPr lang="tr-TR" sz="2400" dirty="0" smtClean="0"/>
          </a:p>
          <a:p>
            <a:pPr lvl="1">
              <a:lnSpc>
                <a:spcPct val="90000"/>
              </a:lnSpc>
            </a:pPr>
            <a:endParaRPr lang="tr-TR" sz="400" dirty="0" smtClean="0"/>
          </a:p>
          <a:p>
            <a:pPr>
              <a:lnSpc>
                <a:spcPct val="90000"/>
              </a:lnSpc>
            </a:pPr>
            <a:r>
              <a:rPr lang="tr-TR" sz="2000" dirty="0" smtClean="0"/>
              <a:t>Maaşı </a:t>
            </a:r>
            <a:r>
              <a:rPr lang="tr-TR" sz="2000" dirty="0"/>
              <a:t>iyi			</a:t>
            </a:r>
            <a:r>
              <a:rPr lang="tr-TR" sz="2000" dirty="0" smtClean="0"/>
              <a:t>__</a:t>
            </a:r>
            <a:r>
              <a:rPr lang="tr-TR" sz="2000" dirty="0"/>
              <a:t>	</a:t>
            </a:r>
            <a:r>
              <a:rPr lang="tr-TR" sz="2000" dirty="0" smtClean="0"/>
              <a:t>__	__	__	 __	__</a:t>
            </a:r>
            <a:endParaRPr lang="tr-TR" sz="2000" dirty="0"/>
          </a:p>
          <a:p>
            <a:pPr>
              <a:lnSpc>
                <a:spcPct val="90000"/>
              </a:lnSpc>
            </a:pPr>
            <a:r>
              <a:rPr lang="tr-TR" sz="2000" dirty="0" smtClean="0"/>
              <a:t>İş </a:t>
            </a:r>
            <a:r>
              <a:rPr lang="tr-TR" sz="2000" dirty="0"/>
              <a:t>güvenliği var	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</a:pPr>
            <a:r>
              <a:rPr lang="tr-TR" sz="2000" dirty="0" smtClean="0"/>
              <a:t>İlginç </a:t>
            </a:r>
            <a:r>
              <a:rPr lang="tr-TR" sz="2000" dirty="0"/>
              <a:t>ve meydan okuyucu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</a:pPr>
            <a:r>
              <a:rPr lang="tr-TR" sz="2000" dirty="0" smtClean="0"/>
              <a:t>İş </a:t>
            </a:r>
            <a:r>
              <a:rPr lang="tr-TR" sz="2000" dirty="0"/>
              <a:t>koşulları </a:t>
            </a:r>
            <a:r>
              <a:rPr lang="tr-TR" sz="2000" dirty="0" smtClean="0"/>
              <a:t>(iş saatleri, </a:t>
            </a:r>
            <a:r>
              <a:rPr lang="tr-TR" sz="2000" dirty="0"/>
              <a:t>vs.)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</a:pPr>
            <a:r>
              <a:rPr lang="tr-TR" sz="2000" dirty="0" smtClean="0"/>
              <a:t>Yükselme </a:t>
            </a:r>
            <a:r>
              <a:rPr lang="tr-TR" sz="2000" dirty="0"/>
              <a:t>olanağı var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</a:pPr>
            <a:r>
              <a:rPr lang="tr-TR" sz="2000" dirty="0" smtClean="0"/>
              <a:t>Prestijli</a:t>
            </a:r>
            <a:r>
              <a:rPr lang="tr-TR" sz="2000" dirty="0"/>
              <a:t>		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</a:pPr>
            <a:r>
              <a:rPr lang="tr-TR" sz="2000" dirty="0" smtClean="0"/>
              <a:t>Karar </a:t>
            </a:r>
            <a:r>
              <a:rPr lang="tr-TR" sz="2000" dirty="0"/>
              <a:t>verme özgürlüğü var	</a:t>
            </a:r>
            <a:r>
              <a:rPr lang="tr-TR" sz="2000" dirty="0" smtClean="0"/>
              <a:t>__	__	__	__	 __	__</a:t>
            </a:r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sz="2800" dirty="0"/>
          </a:p>
        </p:txBody>
      </p:sp>
      <p:sp>
        <p:nvSpPr>
          <p:cNvPr id="5" name="4 Metin kutusu"/>
          <p:cNvSpPr txBox="1"/>
          <p:nvPr/>
        </p:nvSpPr>
        <p:spPr>
          <a:xfrm>
            <a:off x="3948647" y="2276872"/>
            <a:ext cx="13434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u="sng" dirty="0" smtClean="0">
                <a:latin typeface="+mn-lt"/>
              </a:rPr>
              <a:t>Şoförlük</a:t>
            </a:r>
          </a:p>
          <a:p>
            <a:r>
              <a:rPr lang="tr-TR" sz="2000" u="sng" dirty="0" smtClean="0">
                <a:latin typeface="+mn-lt"/>
              </a:rPr>
              <a:t>E </a:t>
            </a:r>
            <a:r>
              <a:rPr lang="tr-TR" sz="2000" dirty="0" smtClean="0">
                <a:latin typeface="+mn-lt"/>
              </a:rPr>
              <a:t>       </a:t>
            </a:r>
            <a:r>
              <a:rPr lang="tr-TR" sz="2000" u="sng" dirty="0" smtClean="0">
                <a:latin typeface="+mn-lt"/>
              </a:rPr>
              <a:t>H</a:t>
            </a:r>
            <a:endParaRPr lang="tr-TR" sz="2000" u="sng" dirty="0">
              <a:latin typeface="+mn-lt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5643978" y="2276872"/>
            <a:ext cx="14350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 smtClean="0">
                <a:latin typeface="+mn-lt"/>
              </a:rPr>
              <a:t>Sekreterli</a:t>
            </a:r>
            <a:r>
              <a:rPr lang="tr-TR" sz="2000" dirty="0" smtClean="0">
                <a:latin typeface="+mn-lt"/>
              </a:rPr>
              <a:t>k</a:t>
            </a:r>
          </a:p>
          <a:p>
            <a:r>
              <a:rPr lang="tr-TR" sz="2000" u="sng" dirty="0" smtClean="0">
                <a:latin typeface="+mn-lt"/>
              </a:rPr>
              <a:t>E</a:t>
            </a:r>
            <a:r>
              <a:rPr lang="tr-TR" sz="2000" dirty="0" smtClean="0">
                <a:latin typeface="+mn-lt"/>
              </a:rPr>
              <a:t>          </a:t>
            </a:r>
            <a:r>
              <a:rPr lang="tr-TR" sz="2000" u="sng" dirty="0" smtClean="0">
                <a:latin typeface="+mn-lt"/>
              </a:rPr>
              <a:t>H</a:t>
            </a:r>
            <a:endParaRPr lang="tr-TR" sz="2000" u="sng" dirty="0">
              <a:latin typeface="+mn-lt"/>
            </a:endParaRPr>
          </a:p>
        </p:txBody>
      </p:sp>
      <p:sp>
        <p:nvSpPr>
          <p:cNvPr id="8" name="7 Metin kutusu"/>
          <p:cNvSpPr txBox="1"/>
          <p:nvPr/>
        </p:nvSpPr>
        <p:spPr>
          <a:xfrm>
            <a:off x="7296790" y="2276872"/>
            <a:ext cx="18117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000" u="sng" dirty="0" smtClean="0">
                <a:latin typeface="+mn-lt"/>
              </a:rPr>
              <a:t>Muhasebecilik</a:t>
            </a:r>
          </a:p>
          <a:p>
            <a:r>
              <a:rPr lang="tr-TR" sz="2000" u="sng" dirty="0" smtClean="0">
                <a:latin typeface="+mn-lt"/>
              </a:rPr>
              <a:t>E</a:t>
            </a:r>
            <a:r>
              <a:rPr lang="tr-TR" sz="2000" dirty="0" smtClean="0">
                <a:latin typeface="+mn-lt"/>
              </a:rPr>
              <a:t>         </a:t>
            </a:r>
            <a:r>
              <a:rPr lang="tr-TR" sz="2000" u="sng" dirty="0" smtClean="0">
                <a:latin typeface="+mn-lt"/>
              </a:rPr>
              <a:t>H</a:t>
            </a:r>
            <a:endParaRPr lang="tr-TR" sz="2000" u="sng" dirty="0">
              <a:latin typeface="+mn-lt"/>
            </a:endParaRPr>
          </a:p>
        </p:txBody>
      </p:sp>
      <p:sp>
        <p:nvSpPr>
          <p:cNvPr id="9" name="9 Metin kutusu"/>
          <p:cNvSpPr txBox="1"/>
          <p:nvPr/>
        </p:nvSpPr>
        <p:spPr>
          <a:xfrm>
            <a:off x="6732240" y="6165304"/>
            <a:ext cx="23358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Neuman, 2006, s. 192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93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Ölçme</a:t>
            </a:r>
            <a:endParaRPr lang="tr-TR" dirty="0"/>
          </a:p>
        </p:txBody>
      </p:sp>
      <p:sp>
        <p:nvSpPr>
          <p:cNvPr id="6993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24744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600" dirty="0" smtClean="0"/>
              <a:t>Kavramsallaştırma </a:t>
            </a:r>
            <a:r>
              <a:rPr lang="tr-TR" sz="3600" dirty="0">
                <a:sym typeface="Wingdings" pitchFamily="2" charset="2"/>
              </a:rPr>
              <a:t> </a:t>
            </a:r>
            <a:r>
              <a:rPr lang="tr-TR" sz="3600" dirty="0" smtClean="0"/>
              <a:t>İşletimselleştirme </a:t>
            </a:r>
            <a:r>
              <a:rPr lang="tr-TR" sz="3600" dirty="0" smtClean="0">
                <a:sym typeface="Wingdings" pitchFamily="2" charset="2"/>
              </a:rPr>
              <a:t> </a:t>
            </a:r>
            <a:r>
              <a:rPr lang="tr-TR" sz="3600" dirty="0" smtClean="0"/>
              <a:t>Ölçme</a:t>
            </a:r>
            <a:endParaRPr lang="tr-TR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Endeks </a:t>
            </a:r>
            <a:r>
              <a:rPr lang="tr-TR" dirty="0"/>
              <a:t>Oluşturma</a:t>
            </a:r>
          </a:p>
        </p:txBody>
      </p:sp>
      <p:sp>
        <p:nvSpPr>
          <p:cNvPr id="7649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052736"/>
            <a:ext cx="8496944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000" dirty="0"/>
              <a:t>Soru seçimi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Yüz geçerliliği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Tek boyutluluk</a:t>
            </a:r>
          </a:p>
          <a:p>
            <a:pPr lvl="1">
              <a:lnSpc>
                <a:spcPct val="80000"/>
              </a:lnSpc>
            </a:pPr>
            <a:r>
              <a:rPr lang="tr-TR" sz="2000" dirty="0" smtClean="0"/>
              <a:t>Genellik/spesifiklik</a:t>
            </a:r>
          </a:p>
          <a:p>
            <a:pPr lvl="1">
              <a:lnSpc>
                <a:spcPct val="80000"/>
              </a:lnSpc>
            </a:pPr>
            <a:r>
              <a:rPr lang="tr-TR" sz="2000" dirty="0" err="1" smtClean="0"/>
              <a:t>Varyans</a:t>
            </a:r>
            <a:endParaRPr lang="tr-TR" sz="2000" dirty="0"/>
          </a:p>
          <a:p>
            <a:pPr>
              <a:lnSpc>
                <a:spcPct val="80000"/>
              </a:lnSpc>
            </a:pPr>
            <a:r>
              <a:rPr lang="tr-TR" sz="2000" dirty="0"/>
              <a:t>Sorular arasındaki ampirik ilişkiler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Sorular birbiriyle ilgili olmalı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Eşit ağırlıklı olmalı</a:t>
            </a:r>
          </a:p>
          <a:p>
            <a:pPr lvl="1">
              <a:lnSpc>
                <a:spcPct val="80000"/>
              </a:lnSpc>
            </a:pPr>
            <a:r>
              <a:rPr lang="tr-TR" sz="2000" dirty="0" err="1"/>
              <a:t>Varyans</a:t>
            </a:r>
            <a:r>
              <a:rPr lang="tr-TR" sz="2000" dirty="0"/>
              <a:t> (herkesin evet ya da hayır dediği seçenekler indeks oluşturmak için iyi sorular değil)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İki soru arasında çok güçlü bir ilişki varsa biri çıkarılmalı (iki soru da aynı boyutu ölçüyor demektir)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Göstergeler bir değişkenin sebebi mi yoksa sonucu mu diye bakılmalı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Sebebiyse aralarında ilişki olması bir şey ifade etmez (örneğin, siyah ya da kadın olmak ayrımcılığı artıran bir husus; ama ırk ile cinsiyet arasında ilişki var diyemeyiz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Soruların geçerliliğinin sınanması</a:t>
            </a:r>
          </a:p>
        </p:txBody>
      </p:sp>
      <p:sp>
        <p:nvSpPr>
          <p:cNvPr id="4" name="3 Metin kutusu"/>
          <p:cNvSpPr txBox="1"/>
          <p:nvPr/>
        </p:nvSpPr>
        <p:spPr>
          <a:xfrm>
            <a:off x="6497019" y="6165304"/>
            <a:ext cx="2539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Babbie, 2007, s. 156-157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Endeks </a:t>
            </a:r>
            <a:r>
              <a:rPr lang="tr-TR" dirty="0"/>
              <a:t>Geçerleme</a:t>
            </a:r>
          </a:p>
        </p:txBody>
      </p:sp>
      <p:sp>
        <p:nvSpPr>
          <p:cNvPr id="778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340768"/>
            <a:ext cx="8229600" cy="406558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İyi endeksler bir değişkenle ilgili ölçümleri sıralamaya yardımcı olur (az liberal – çok liberal vs.)</a:t>
            </a:r>
          </a:p>
          <a:p>
            <a:r>
              <a:rPr lang="tr-TR" dirty="0" smtClean="0"/>
              <a:t>Soru </a:t>
            </a:r>
            <a:r>
              <a:rPr lang="tr-TR" dirty="0"/>
              <a:t>analizi (içsel geçerleme)</a:t>
            </a:r>
          </a:p>
          <a:p>
            <a:r>
              <a:rPr lang="tr-TR" dirty="0"/>
              <a:t>Dış geçerleme (mevcut </a:t>
            </a:r>
            <a:r>
              <a:rPr lang="tr-TR" dirty="0" smtClean="0"/>
              <a:t>endeksle </a:t>
            </a:r>
            <a:r>
              <a:rPr lang="tr-TR" dirty="0"/>
              <a:t>değişkenin diğer göstergeleri arasındaki ilişki) 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Ölçekler</a:t>
            </a:r>
          </a:p>
        </p:txBody>
      </p:sp>
      <p:sp>
        <p:nvSpPr>
          <p:cNvPr id="7618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67544" y="1340768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Nicel ölçüm </a:t>
            </a:r>
            <a:endParaRPr lang="tr-TR" dirty="0"/>
          </a:p>
          <a:p>
            <a:r>
              <a:rPr lang="tr-TR" dirty="0"/>
              <a:t>Sıralama ölçümü</a:t>
            </a:r>
          </a:p>
          <a:p>
            <a:r>
              <a:rPr lang="tr-TR" dirty="0"/>
              <a:t>Bir kavramın farklı göstergelerini ölçmek için birden fazla </a:t>
            </a:r>
            <a:r>
              <a:rPr lang="tr-TR" dirty="0" smtClean="0"/>
              <a:t>“gözlem” </a:t>
            </a:r>
            <a:r>
              <a:rPr lang="tr-TR" dirty="0"/>
              <a:t>yapılır</a:t>
            </a:r>
          </a:p>
          <a:p>
            <a:r>
              <a:rPr lang="tr-TR" dirty="0"/>
              <a:t>Her gözlem farklı </a:t>
            </a:r>
            <a:r>
              <a:rPr lang="tr-TR" dirty="0" smtClean="0"/>
              <a:t>ağırlıklıdır</a:t>
            </a:r>
          </a:p>
          <a:p>
            <a:r>
              <a:rPr lang="tr-TR" dirty="0" smtClean="0"/>
              <a:t>Ölçekler göstergeler arasında yapı oluşturarak daha emin bir sıralama yapmayı sağlar</a:t>
            </a:r>
            <a:endParaRPr lang="tr-TR" dirty="0"/>
          </a:p>
          <a:p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Örnek: Siyaseten Aktif Olma</a:t>
            </a:r>
          </a:p>
        </p:txBody>
      </p:sp>
      <p:sp>
        <p:nvSpPr>
          <p:cNvPr id="7628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96752"/>
            <a:ext cx="8424936" cy="504056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80000"/>
              </a:lnSpc>
            </a:pPr>
            <a:r>
              <a:rPr lang="tr-TR" dirty="0" smtClean="0"/>
              <a:t>“</a:t>
            </a:r>
            <a:r>
              <a:rPr lang="tr-TR" dirty="0"/>
              <a:t>Oy veririm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Siyasi kampanyalara para veririm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Siyasi kampanyalarda çalışırım</a:t>
            </a:r>
          </a:p>
          <a:p>
            <a:pPr lvl="1">
              <a:lnSpc>
                <a:spcPct val="80000"/>
              </a:lnSpc>
            </a:pPr>
            <a:r>
              <a:rPr lang="tr-TR" dirty="0"/>
              <a:t>Seçimlerde aday </a:t>
            </a:r>
            <a:r>
              <a:rPr lang="tr-TR" dirty="0" smtClean="0"/>
              <a:t>olurum”</a:t>
            </a:r>
            <a:endParaRPr lang="tr-TR" dirty="0"/>
          </a:p>
          <a:p>
            <a:pPr>
              <a:lnSpc>
                <a:spcPct val="80000"/>
              </a:lnSpc>
            </a:pPr>
            <a:endParaRPr lang="tr-TR" sz="2200" dirty="0" smtClean="0"/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 smtClean="0"/>
              <a:t>Ölçeği oluşturan sorular farklı ağırlıklıdır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 smtClean="0"/>
              <a:t>Seçimlerde </a:t>
            </a:r>
            <a:r>
              <a:rPr lang="tr-TR" dirty="0"/>
              <a:t>aday olmak oy vermekten daha ağırlıklı bir aktif olmayı temsil ediyor</a:t>
            </a:r>
          </a:p>
          <a:p>
            <a:pPr>
              <a:lnSpc>
                <a:spcPct val="80000"/>
              </a:lnSpc>
              <a:spcAft>
                <a:spcPts val="300"/>
              </a:spcAft>
            </a:pPr>
            <a:r>
              <a:rPr lang="tr-TR" dirty="0"/>
              <a:t>Seçimlerde aday </a:t>
            </a:r>
            <a:r>
              <a:rPr lang="tr-TR" dirty="0" smtClean="0"/>
              <a:t>olurum seçeneğini işaretleyenlerin diğer seçenekleri </a:t>
            </a:r>
            <a:r>
              <a:rPr lang="tr-TR" dirty="0"/>
              <a:t>de olumlu </a:t>
            </a:r>
            <a:r>
              <a:rPr lang="tr-TR" dirty="0" smtClean="0"/>
              <a:t>yanıtlamaları </a:t>
            </a:r>
            <a:r>
              <a:rPr lang="tr-TR" dirty="0"/>
              <a:t>beklenir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Örnek: Kadınların Kürtaj Hakkı</a:t>
            </a:r>
          </a:p>
        </p:txBody>
      </p:sp>
      <p:sp>
        <p:nvSpPr>
          <p:cNvPr id="775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24744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>
              <a:lnSpc>
                <a:spcPct val="90000"/>
              </a:lnSpc>
              <a:buNone/>
            </a:pPr>
            <a:r>
              <a:rPr lang="tr-TR" dirty="0"/>
              <a:t>“__Bir kadın tecavüz sonucu hamile kaldıysa kürtaj hakkı olmalıdır</a:t>
            </a:r>
          </a:p>
          <a:p>
            <a:pPr lvl="1">
              <a:lnSpc>
                <a:spcPct val="90000"/>
              </a:lnSpc>
              <a:buNone/>
            </a:pPr>
            <a:r>
              <a:rPr lang="tr-TR" dirty="0"/>
              <a:t>__Hamilelik kadının hayatını tehlikeye sokuyorsa kürtaj hakkı olmalıdır</a:t>
            </a:r>
          </a:p>
          <a:p>
            <a:pPr lvl="1">
              <a:lnSpc>
                <a:spcPct val="90000"/>
              </a:lnSpc>
              <a:buNone/>
            </a:pPr>
            <a:r>
              <a:rPr lang="tr-TR" dirty="0"/>
              <a:t>__Evlilik dışı hamile kalan bir kadının kürtaj hakkı olmalıdır”</a:t>
            </a:r>
          </a:p>
          <a:p>
            <a:pPr>
              <a:lnSpc>
                <a:spcPct val="90000"/>
              </a:lnSpc>
            </a:pPr>
            <a:endParaRPr lang="tr-TR" dirty="0" smtClean="0"/>
          </a:p>
          <a:p>
            <a:pPr>
              <a:lnSpc>
                <a:spcPct val="90000"/>
              </a:lnSpc>
            </a:pPr>
            <a:r>
              <a:rPr lang="tr-TR" dirty="0" smtClean="0"/>
              <a:t>Son </a:t>
            </a:r>
            <a:r>
              <a:rPr lang="tr-TR" dirty="0"/>
              <a:t>şıkkı işaretleyen kişi diğer şıklara da </a:t>
            </a:r>
            <a:r>
              <a:rPr lang="tr-TR" dirty="0" smtClean="0"/>
              <a:t>muhtemelen “evet</a:t>
            </a:r>
            <a:r>
              <a:rPr lang="tr-TR" dirty="0"/>
              <a:t>” der  </a:t>
            </a:r>
          </a:p>
          <a:p>
            <a:pPr>
              <a:lnSpc>
                <a:spcPct val="90000"/>
              </a:lnSpc>
            </a:pP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err="1"/>
              <a:t>Likert</a:t>
            </a:r>
            <a:r>
              <a:rPr lang="tr-TR" dirty="0"/>
              <a:t> Ölçeği</a:t>
            </a:r>
          </a:p>
        </p:txBody>
      </p:sp>
      <p:sp>
        <p:nvSpPr>
          <p:cNvPr id="769031" name="Text Box 7"/>
          <p:cNvSpPr txBox="1">
            <a:spLocks noChangeArrowheads="1"/>
          </p:cNvSpPr>
          <p:nvPr/>
        </p:nvSpPr>
        <p:spPr bwMode="auto">
          <a:xfrm>
            <a:off x="323850" y="3356992"/>
            <a:ext cx="8820150" cy="3170099"/>
          </a:xfrm>
          <a:prstGeom prst="rect">
            <a:avLst/>
          </a:prstGeom>
          <a:solidFill>
            <a:srgbClr val="002060"/>
          </a:solidFill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					</a:t>
            </a:r>
            <a:r>
              <a:rPr lang="tr-TR" sz="2000" u="sng" dirty="0">
                <a:solidFill>
                  <a:schemeClr val="bg2"/>
                </a:solidFill>
                <a:latin typeface="+mn-lt"/>
              </a:rPr>
              <a:t>TK	K	0	-K	--K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Kadınlar erkeklerden farklıdırlar				x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Kadınlara oy verdirilmemelidir					x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Kadınlar erkeklerden güçsüzdürler		x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Kadınlar duygusal oldukları için üst 				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	düzey yönetici olmamalıdırlar				x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Kadınlar erkekler kadar iyi araba </a:t>
            </a: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	süremezler			</a:t>
            </a:r>
            <a:r>
              <a:rPr lang="tr-TR" sz="2000" dirty="0" smtClean="0">
                <a:solidFill>
                  <a:schemeClr val="bg2"/>
                </a:solidFill>
                <a:latin typeface="+mn-lt"/>
              </a:rPr>
              <a:t>  x</a:t>
            </a:r>
            <a:endParaRPr lang="tr-TR" sz="2000" dirty="0">
              <a:solidFill>
                <a:schemeClr val="bg2"/>
              </a:solidFill>
              <a:latin typeface="+mn-lt"/>
            </a:endParaRPr>
          </a:p>
          <a:p>
            <a:pPr lvl="1" algn="l"/>
            <a:r>
              <a:rPr lang="tr-TR" sz="2000" dirty="0">
                <a:solidFill>
                  <a:schemeClr val="bg2"/>
                </a:solidFill>
                <a:latin typeface="+mn-lt"/>
              </a:rPr>
              <a:t>. . .</a:t>
            </a:r>
          </a:p>
          <a:p>
            <a:pPr algn="l"/>
            <a:endParaRPr lang="tr-TR" sz="20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769032" name="Text Box 8"/>
          <p:cNvSpPr txBox="1">
            <a:spLocks noChangeArrowheads="1"/>
          </p:cNvSpPr>
          <p:nvPr/>
        </p:nvSpPr>
        <p:spPr bwMode="auto">
          <a:xfrm>
            <a:off x="251520" y="980728"/>
            <a:ext cx="8640960" cy="1938992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l">
              <a:buFontTx/>
              <a:buChar char="•"/>
            </a:pPr>
            <a:r>
              <a:rPr lang="tr-TR" dirty="0" smtClean="0">
                <a:latin typeface="+mn-lt"/>
              </a:rPr>
              <a:t> En yaygın kullanılan ölçeklerden biridir</a:t>
            </a:r>
          </a:p>
          <a:p>
            <a:pPr algn="l">
              <a:buFontTx/>
              <a:buChar char="•"/>
            </a:pPr>
            <a:r>
              <a:rPr lang="tr-TR" dirty="0" smtClean="0">
                <a:latin typeface="+mn-lt"/>
              </a:rPr>
              <a:t> Standart </a:t>
            </a:r>
            <a:r>
              <a:rPr lang="tr-TR" dirty="0">
                <a:latin typeface="+mn-lt"/>
              </a:rPr>
              <a:t>yanıt </a:t>
            </a:r>
            <a:r>
              <a:rPr lang="tr-TR" dirty="0" smtClean="0">
                <a:latin typeface="+mn-lt"/>
              </a:rPr>
              <a:t>kategorileri (Tamamen Katılıyorum, Katılıyorum vs.) kullanılır </a:t>
            </a:r>
          </a:p>
          <a:p>
            <a:pPr algn="l">
              <a:buFontTx/>
              <a:buChar char="•"/>
            </a:pPr>
            <a:r>
              <a:rPr lang="tr-TR" dirty="0" smtClean="0">
                <a:latin typeface="+mn-lt"/>
              </a:rPr>
              <a:t> Yaygın olarak beşli yanıt seçeneği sunulur </a:t>
            </a:r>
            <a:endParaRPr lang="tr-TR" dirty="0">
              <a:latin typeface="+mn-lt"/>
            </a:endParaRPr>
          </a:p>
          <a:p>
            <a:pPr algn="l">
              <a:buFontTx/>
              <a:buChar char="•"/>
            </a:pPr>
            <a:r>
              <a:rPr lang="tr-TR" dirty="0" smtClean="0">
                <a:latin typeface="+mn-lt"/>
              </a:rPr>
              <a:t> Verilen </a:t>
            </a:r>
            <a:r>
              <a:rPr lang="tr-TR" dirty="0">
                <a:latin typeface="+mn-lt"/>
              </a:rPr>
              <a:t>yanıtların ortalaması alınır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err="1"/>
              <a:t>Bogardus</a:t>
            </a:r>
            <a:r>
              <a:rPr lang="tr-TR" dirty="0"/>
              <a:t> Sosyal Uzaklık Ölçeği</a:t>
            </a:r>
          </a:p>
        </p:txBody>
      </p:sp>
      <p:sp>
        <p:nvSpPr>
          <p:cNvPr id="7680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79512" y="1268760"/>
            <a:ext cx="8784976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2800" dirty="0" smtClean="0"/>
              <a:t>İnsanların toplumsal ilişkilere katılıma istekli olup olmadıklarını ölçer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Tek boyutlu, homojen, Evet/Hayır şeklinde yanıtlanabilen bir dizi sorudan / önermeden oluşur. </a:t>
            </a:r>
          </a:p>
          <a:p>
            <a:pPr>
              <a:lnSpc>
                <a:spcPct val="90000"/>
              </a:lnSpc>
              <a:buNone/>
            </a:pPr>
            <a:r>
              <a:rPr lang="tr-TR" sz="2800" dirty="0" smtClean="0"/>
              <a:t>	Ör., “Türkler azınlıklara </a:t>
            </a:r>
            <a:r>
              <a:rPr lang="tr-TR" sz="2800" dirty="0"/>
              <a:t>karşı önyargılı mıdır</a:t>
            </a:r>
            <a:r>
              <a:rPr lang="tr-TR" sz="2800" dirty="0" smtClean="0"/>
              <a:t>?”</a:t>
            </a:r>
            <a:endParaRPr lang="tr-TR" sz="2800" dirty="0"/>
          </a:p>
          <a:p>
            <a:pPr lvl="1">
              <a:lnSpc>
                <a:spcPct val="90000"/>
              </a:lnSpc>
              <a:buNone/>
            </a:pPr>
            <a:endParaRPr lang="tr-TR" sz="2400" dirty="0" smtClean="0"/>
          </a:p>
          <a:p>
            <a:pPr lvl="1">
              <a:lnSpc>
                <a:spcPct val="90000"/>
              </a:lnSpc>
              <a:buNone/>
            </a:pPr>
            <a:r>
              <a:rPr lang="tr-TR" sz="2400" dirty="0" smtClean="0"/>
              <a:t>__ Azınlıklarla </a:t>
            </a:r>
            <a:r>
              <a:rPr lang="tr-TR" sz="2400" dirty="0"/>
              <a:t>aynı ülkede yaşamak </a:t>
            </a:r>
            <a:r>
              <a:rPr lang="tr-TR" sz="2400" dirty="0" smtClean="0"/>
              <a:t>isterim</a:t>
            </a:r>
            <a:endParaRPr lang="tr-TR" sz="2400" dirty="0"/>
          </a:p>
          <a:p>
            <a:pPr lvl="1">
              <a:lnSpc>
                <a:spcPct val="90000"/>
              </a:lnSpc>
              <a:buNone/>
            </a:pPr>
            <a:r>
              <a:rPr lang="tr-TR" sz="2400" dirty="0" smtClean="0"/>
              <a:t>__ Azınlıklarla </a:t>
            </a:r>
            <a:r>
              <a:rPr lang="tr-TR" sz="2400" dirty="0"/>
              <a:t>aynı kentte yaşamak </a:t>
            </a:r>
            <a:r>
              <a:rPr lang="tr-TR" sz="2400" dirty="0" smtClean="0"/>
              <a:t>isterim</a:t>
            </a:r>
            <a:endParaRPr lang="tr-TR" sz="2400" dirty="0"/>
          </a:p>
          <a:p>
            <a:pPr lvl="1">
              <a:lnSpc>
                <a:spcPct val="90000"/>
              </a:lnSpc>
              <a:buNone/>
            </a:pPr>
            <a:r>
              <a:rPr lang="tr-TR" sz="2400" dirty="0" smtClean="0"/>
              <a:t>__ Azınlıklarla </a:t>
            </a:r>
            <a:r>
              <a:rPr lang="tr-TR" sz="2400" dirty="0"/>
              <a:t>aynı mahallede yaşamak </a:t>
            </a:r>
            <a:r>
              <a:rPr lang="tr-TR" sz="2400" dirty="0" smtClean="0"/>
              <a:t>isterim</a:t>
            </a:r>
            <a:endParaRPr lang="tr-TR" sz="2400" dirty="0"/>
          </a:p>
          <a:p>
            <a:pPr lvl="1">
              <a:lnSpc>
                <a:spcPct val="90000"/>
              </a:lnSpc>
              <a:buNone/>
            </a:pPr>
            <a:r>
              <a:rPr lang="tr-TR" sz="2400" dirty="0" smtClean="0"/>
              <a:t>__ Azınlıklarla </a:t>
            </a:r>
            <a:r>
              <a:rPr lang="tr-TR" sz="2400" dirty="0"/>
              <a:t>aynı evde yaşamak </a:t>
            </a:r>
            <a:r>
              <a:rPr lang="tr-TR" sz="2400" dirty="0" smtClean="0"/>
              <a:t>isterim</a:t>
            </a:r>
            <a:endParaRPr lang="tr-TR" sz="2400" dirty="0"/>
          </a:p>
          <a:p>
            <a:pPr lvl="1">
              <a:lnSpc>
                <a:spcPct val="90000"/>
              </a:lnSpc>
              <a:buNone/>
            </a:pPr>
            <a:r>
              <a:rPr lang="tr-TR" sz="2400" dirty="0"/>
              <a:t>__</a:t>
            </a:r>
            <a:r>
              <a:rPr lang="tr-TR" sz="2400" dirty="0" smtClean="0"/>
              <a:t>Çocuğumun </a:t>
            </a:r>
            <a:r>
              <a:rPr lang="tr-TR" sz="2400" dirty="0"/>
              <a:t>bir </a:t>
            </a:r>
            <a:r>
              <a:rPr lang="tr-TR" sz="2400" dirty="0" smtClean="0"/>
              <a:t>azınlık mensubuyla </a:t>
            </a:r>
            <a:r>
              <a:rPr lang="tr-TR" sz="2400" dirty="0"/>
              <a:t>evlenmesine razı </a:t>
            </a:r>
            <a:r>
              <a:rPr lang="tr-TR" sz="2400" dirty="0" smtClean="0"/>
              <a:t>olurum</a:t>
            </a:r>
            <a:endParaRPr lang="tr-TR" sz="2400" dirty="0"/>
          </a:p>
          <a:p>
            <a:pPr>
              <a:lnSpc>
                <a:spcPct val="90000"/>
              </a:lnSpc>
              <a:buFont typeface="Monotype Sorts" pitchFamily="2" charset="2"/>
              <a:buNone/>
            </a:pPr>
            <a:endParaRPr lang="tr-TR" sz="2800" dirty="0"/>
          </a:p>
          <a:p>
            <a:pPr>
              <a:lnSpc>
                <a:spcPct val="90000"/>
              </a:lnSpc>
            </a:pPr>
            <a:endParaRPr lang="tr-TR" sz="2800" dirty="0"/>
          </a:p>
        </p:txBody>
      </p:sp>
      <p:sp>
        <p:nvSpPr>
          <p:cNvPr id="4" name="3 Metin kutusu"/>
          <p:cNvSpPr txBox="1"/>
          <p:nvPr/>
        </p:nvSpPr>
        <p:spPr>
          <a:xfrm>
            <a:off x="6497019" y="6165304"/>
            <a:ext cx="25394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168-169.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2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err="1"/>
              <a:t>Thurstone</a:t>
            </a:r>
            <a:r>
              <a:rPr lang="tr-TR" dirty="0"/>
              <a:t> Ölçeği</a:t>
            </a:r>
          </a:p>
        </p:txBody>
      </p:sp>
      <p:sp>
        <p:nvSpPr>
          <p:cNvPr id="782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96752"/>
            <a:ext cx="8568952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 smtClean="0"/>
              <a:t>Bir tür bileşik ölçümdür</a:t>
            </a:r>
          </a:p>
          <a:p>
            <a:r>
              <a:rPr lang="tr-TR" dirty="0" smtClean="0"/>
              <a:t>Bir </a:t>
            </a:r>
            <a:r>
              <a:rPr lang="tr-TR" dirty="0"/>
              <a:t>değişkeni tanımlayan </a:t>
            </a:r>
            <a:r>
              <a:rPr lang="tr-TR" dirty="0" smtClean="0"/>
              <a:t>göstergeler gruplanır ve hakemlerce </a:t>
            </a:r>
            <a:r>
              <a:rPr lang="tr-TR" dirty="0" err="1" smtClean="0"/>
              <a:t>ağırlıklandırılır</a:t>
            </a:r>
            <a:endParaRPr lang="tr-TR" dirty="0"/>
          </a:p>
          <a:p>
            <a:r>
              <a:rPr lang="tr-TR" dirty="0"/>
              <a:t>Örneğin, </a:t>
            </a:r>
            <a:r>
              <a:rPr lang="tr-TR" dirty="0" smtClean="0"/>
              <a:t>azınlıklara karşı önyargıyı </a:t>
            </a:r>
            <a:r>
              <a:rPr lang="tr-TR" dirty="0"/>
              <a:t>ölçmek için  hazırlanan 100 ifadeden hangilerinin en iyi ölçtüğü hakemlere sorularak </a:t>
            </a:r>
            <a:r>
              <a:rPr lang="tr-TR" dirty="0" smtClean="0"/>
              <a:t>belirlenir</a:t>
            </a:r>
            <a:endParaRPr lang="tr-TR" dirty="0"/>
          </a:p>
          <a:p>
            <a:r>
              <a:rPr lang="tr-TR" dirty="0" smtClean="0"/>
              <a:t>Pek ekonomik değil</a:t>
            </a:r>
            <a:endParaRPr lang="tr-TR" dirty="0"/>
          </a:p>
        </p:txBody>
      </p:sp>
      <p:sp>
        <p:nvSpPr>
          <p:cNvPr id="4" name="3 Metin kutusu"/>
          <p:cNvSpPr txBox="1"/>
          <p:nvPr/>
        </p:nvSpPr>
        <p:spPr>
          <a:xfrm>
            <a:off x="6804248" y="6165304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170.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33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981075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/>
              <a:t>Guttman Ölçeği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24745"/>
            <a:ext cx="9144000" cy="4968552"/>
          </a:xfrm>
          <a:prstGeom prst="rect">
            <a:avLst/>
          </a:prstGeom>
          <a:solidFill>
            <a:schemeClr val="bg1"/>
          </a:solidFill>
          <a:ln w="25400">
            <a:solidFill>
              <a:schemeClr val="bg1"/>
            </a:solidFill>
            <a:miter lim="800000"/>
            <a:headEnd/>
            <a:tailEnd/>
          </a:ln>
        </p:spPr>
      </p:pic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23528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Guttman</a:t>
            </a:r>
            <a:r>
              <a:rPr kumimoji="0" lang="tr-TR" sz="40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Ölçeği</a:t>
            </a:r>
            <a:endParaRPr kumimoji="0" lang="tr-TR" sz="40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6846474" y="6207695"/>
            <a:ext cx="21900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173</a:t>
            </a:r>
          </a:p>
          <a:p>
            <a:r>
              <a:rPr lang="tr-TR" sz="1200" dirty="0" smtClean="0"/>
              <a:t>.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Anlamsal Fark Ölçeği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179512" y="1219200"/>
            <a:ext cx="8784976" cy="4953000"/>
          </a:xfrm>
        </p:spPr>
        <p:txBody>
          <a:bodyPr/>
          <a:lstStyle/>
          <a:p>
            <a:r>
              <a:rPr lang="tr-TR" dirty="0" smtClean="0"/>
              <a:t>Denekler iki zıt sıfattan hangisini hangi düzeyde benimsediklerini seçerler</a:t>
            </a:r>
          </a:p>
          <a:p>
            <a:r>
              <a:rPr lang="tr-TR" dirty="0" smtClean="0"/>
              <a:t>İşaretin iki ucun neresine konduğu önemlidir</a:t>
            </a:r>
          </a:p>
          <a:p>
            <a:pPr lvl="1">
              <a:buNone/>
            </a:pPr>
            <a:endParaRPr lang="tr-TR" dirty="0" smtClean="0"/>
          </a:p>
          <a:p>
            <a:pPr lvl="1">
              <a:buNone/>
            </a:pPr>
            <a:r>
              <a:rPr lang="tr-TR" dirty="0" smtClean="0"/>
              <a:t>Sosyal Bilimlerde Araştırma Yöntemleri dersi: </a:t>
            </a:r>
          </a:p>
          <a:p>
            <a:pPr lvl="1">
              <a:buNone/>
            </a:pPr>
            <a:r>
              <a:rPr lang="tr-TR" dirty="0" smtClean="0"/>
              <a:t>			  </a:t>
            </a:r>
            <a:r>
              <a:rPr lang="tr-TR" sz="2000" dirty="0" smtClean="0"/>
              <a:t>Çok	 Biraz	Nötr	Biraz	Çok</a:t>
            </a:r>
          </a:p>
          <a:p>
            <a:pPr lvl="1">
              <a:buNone/>
            </a:pPr>
            <a:r>
              <a:rPr lang="tr-TR" dirty="0" smtClean="0"/>
              <a:t>İlginç   ___________________________  Sıkıcı</a:t>
            </a:r>
          </a:p>
          <a:p>
            <a:pPr lvl="1">
              <a:buNone/>
            </a:pPr>
            <a:r>
              <a:rPr lang="tr-TR" dirty="0" smtClean="0"/>
              <a:t>Basit    ___________________________  Zor</a:t>
            </a:r>
          </a:p>
          <a:p>
            <a:pPr lvl="1">
              <a:buNone/>
            </a:pPr>
            <a:r>
              <a:rPr lang="tr-TR" dirty="0" smtClean="0"/>
              <a:t>Yararlı  __________________________  Yararsız</a:t>
            </a:r>
          </a:p>
          <a:p>
            <a:pPr lvl="1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smtClean="0"/>
          </a:p>
          <a:p>
            <a:pPr>
              <a:defRPr/>
            </a:pPr>
            <a:r>
              <a:rPr lang="en-US" smtClean="0"/>
              <a:t>	</a:t>
            </a:r>
            <a:endParaRPr lang="en-US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Ölçme</a:t>
            </a:r>
          </a:p>
        </p:txBody>
      </p:sp>
      <p:sp>
        <p:nvSpPr>
          <p:cNvPr id="69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268760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600" dirty="0"/>
              <a:t>Nesneleri ve olayları bir değişkeni oluşturan özellikler aracılığıyla tanımlamak için gerçek dünyanın dikkatle ve istendik bir biçimde / kasıtlı olarak gözlenmesi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1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5557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Tipolojiler</a:t>
            </a:r>
          </a:p>
        </p:txBody>
      </p:sp>
      <p:sp>
        <p:nvSpPr>
          <p:cNvPr id="771075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251520" y="980728"/>
            <a:ext cx="8686800" cy="2448272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2800" dirty="0" smtClean="0"/>
              <a:t>Sınıflama bileşik ölçümü</a:t>
            </a: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dirty="0"/>
              <a:t>Tipolojiler bağımsız değişken olarak kullanılabilir ama  </a:t>
            </a:r>
            <a:r>
              <a:rPr lang="tr-TR" sz="2800" dirty="0" smtClean="0"/>
              <a:t>tipolojileri bağımlı </a:t>
            </a:r>
            <a:r>
              <a:rPr lang="tr-TR" sz="2800" dirty="0"/>
              <a:t>değişken olarak analiz etmek ve yorumlamak </a:t>
            </a:r>
            <a:r>
              <a:rPr lang="tr-TR" sz="2800" dirty="0" smtClean="0"/>
              <a:t>zor</a:t>
            </a: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dirty="0"/>
              <a:t>Gazetelerin politik </a:t>
            </a:r>
            <a:r>
              <a:rPr lang="tr-TR" sz="2800" dirty="0" smtClean="0"/>
              <a:t>eğilimleri</a:t>
            </a:r>
          </a:p>
          <a:p>
            <a:pPr>
              <a:lnSpc>
                <a:spcPct val="90000"/>
              </a:lnSpc>
              <a:buNone/>
            </a:pPr>
            <a:endParaRPr lang="tr-TR" sz="2800" dirty="0"/>
          </a:p>
        </p:txBody>
      </p:sp>
      <p:pic>
        <p:nvPicPr>
          <p:cNvPr id="771191" name="Picture 119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284760"/>
            <a:ext cx="7704137" cy="2376488"/>
          </a:xfrm>
          <a:solidFill>
            <a:schemeClr val="bg1"/>
          </a:solidFill>
          <a:ln w="25400">
            <a:miter lim="800000"/>
            <a:headEnd/>
            <a:tailEnd/>
          </a:ln>
        </p:spPr>
      </p:pic>
      <p:sp>
        <p:nvSpPr>
          <p:cNvPr id="5" name="4 Metin kutusu"/>
          <p:cNvSpPr txBox="1"/>
          <p:nvPr/>
        </p:nvSpPr>
        <p:spPr>
          <a:xfrm>
            <a:off x="6803192" y="6165304"/>
            <a:ext cx="2233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1200" dirty="0" smtClean="0"/>
              <a:t>Kaynak: </a:t>
            </a:r>
            <a:r>
              <a:rPr lang="tr-TR" sz="1200" dirty="0" err="1" smtClean="0"/>
              <a:t>Babbie</a:t>
            </a:r>
            <a:r>
              <a:rPr lang="tr-TR" sz="1200" dirty="0" smtClean="0"/>
              <a:t>, 2007, s. 175.</a:t>
            </a:r>
            <a:endParaRPr lang="tr-TR" sz="12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2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Özet</a:t>
            </a:r>
          </a:p>
        </p:txBody>
      </p:sp>
      <p:sp>
        <p:nvSpPr>
          <p:cNvPr id="772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980728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90000"/>
              </a:lnSpc>
            </a:pPr>
            <a:r>
              <a:rPr lang="tr-TR" sz="2800" dirty="0"/>
              <a:t>Tek gösterge nadiren bir kavramın tüm boyutlarını ölçmeye yeterli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Endeksler </a:t>
            </a:r>
            <a:r>
              <a:rPr lang="tr-TR" sz="2800" dirty="0"/>
              <a:t>ve ölçekler </a:t>
            </a:r>
            <a:r>
              <a:rPr lang="tr-TR" sz="2800" dirty="0" smtClean="0"/>
              <a:t>sıralı ölçümlerdi </a:t>
            </a:r>
            <a:endParaRPr lang="tr-TR" sz="2800" dirty="0"/>
          </a:p>
          <a:p>
            <a:pPr>
              <a:lnSpc>
                <a:spcPct val="90000"/>
              </a:lnSpc>
            </a:pPr>
            <a:r>
              <a:rPr lang="tr-TR" sz="2800" dirty="0" smtClean="0"/>
              <a:t>Endekslerde </a:t>
            </a:r>
            <a:r>
              <a:rPr lang="tr-TR" sz="2800" dirty="0"/>
              <a:t>göstergeler toplanır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Ölçeklerde değişkenin göstergeleri arasındaki mantıksal ya da ampirik yoğunluk yapıları dikkate alınır</a:t>
            </a:r>
          </a:p>
          <a:p>
            <a:pPr>
              <a:lnSpc>
                <a:spcPct val="90000"/>
              </a:lnSpc>
            </a:pPr>
            <a:r>
              <a:rPr lang="tr-TR" sz="2800" dirty="0"/>
              <a:t>Farklı sorular aynı değişkenin göstergeleriyse birbiriyle ampirik olarak ilişkili </a:t>
            </a:r>
            <a:r>
              <a:rPr lang="tr-TR" sz="2800" dirty="0" smtClean="0"/>
              <a:t>olmalı</a:t>
            </a:r>
          </a:p>
          <a:p>
            <a:pPr>
              <a:lnSpc>
                <a:spcPct val="90000"/>
              </a:lnSpc>
            </a:pPr>
            <a:r>
              <a:rPr lang="tr-TR" sz="2800" dirty="0" smtClean="0"/>
              <a:t>İki değişken arasında mükemmel bir istatistik korelasyon olması sosyal araştırmalarda nedensellik için gerekli bir koşul, ama yeterli bir koşul değil</a:t>
            </a:r>
          </a:p>
          <a:p>
            <a:pPr>
              <a:lnSpc>
                <a:spcPct val="90000"/>
              </a:lnSpc>
            </a:pPr>
            <a:endParaRPr lang="tr-TR" sz="28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2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Kavramların Ölçümü</a:t>
            </a:r>
          </a:p>
        </p:txBody>
      </p:sp>
      <p:sp>
        <p:nvSpPr>
          <p:cNvPr id="692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124744"/>
            <a:ext cx="8229600" cy="511256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sz="3600" dirty="0"/>
              <a:t>Sosyal bilimciler </a:t>
            </a:r>
            <a:r>
              <a:rPr lang="tr-TR" sz="3600" dirty="0" smtClean="0"/>
              <a:t>demokrasi, madde </a:t>
            </a:r>
            <a:r>
              <a:rPr lang="tr-TR" sz="3600" dirty="0"/>
              <a:t>bağımlılığı, yabancılaşma, yoksulluk, aşk, nefret, önyargı, köktendincilik gibi kavramları ve var olan her şeyi ölçebilir mi?</a:t>
            </a:r>
          </a:p>
          <a:p>
            <a:r>
              <a:rPr lang="tr-TR" sz="3600" dirty="0"/>
              <a:t>Kişinin sevgilisini günde kaç kez telefonla aradığını ölçebiliriz. Ama “aşk”ı ölçebilir miyiz?</a:t>
            </a:r>
          </a:p>
          <a:p>
            <a:pPr>
              <a:buFont typeface="Monotype Sorts" pitchFamily="2" charset="2"/>
              <a:buNone/>
            </a:pPr>
            <a:endParaRPr lang="tr-TR" sz="3600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52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Ölçme Türleri</a:t>
            </a:r>
          </a:p>
        </p:txBody>
      </p:sp>
      <p:sp>
        <p:nvSpPr>
          <p:cNvPr id="6952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23528" y="1124744"/>
            <a:ext cx="8229600" cy="42100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Doğrudan </a:t>
            </a:r>
            <a:r>
              <a:rPr lang="tr-TR" dirty="0"/>
              <a:t>gözlenebilenler </a:t>
            </a:r>
            <a:r>
              <a:rPr lang="tr-TR" dirty="0" smtClean="0"/>
              <a:t>(gözlem ya da görüşme yoluyla)</a:t>
            </a:r>
            <a:endParaRPr lang="tr-TR" dirty="0"/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Dolaylı </a:t>
            </a:r>
            <a:r>
              <a:rPr lang="tr-TR" dirty="0"/>
              <a:t>olarak gözlenebilenler (anket </a:t>
            </a:r>
            <a:r>
              <a:rPr lang="tr-TR" dirty="0" smtClean="0"/>
              <a:t>soruları </a:t>
            </a:r>
            <a:r>
              <a:rPr lang="tr-TR" dirty="0"/>
              <a:t>yoluyla)</a:t>
            </a:r>
          </a:p>
          <a:p>
            <a:pPr marL="514350" indent="-514350">
              <a:buFont typeface="+mj-lt"/>
              <a:buAutoNum type="arabicPeriod"/>
            </a:pPr>
            <a:r>
              <a:rPr lang="tr-TR" dirty="0" smtClean="0"/>
              <a:t>“Yapı”lar </a:t>
            </a:r>
            <a:r>
              <a:rPr lang="tr-TR" dirty="0"/>
              <a:t>aracılığıyla gözlenebilenler (doğrudan/dolaylı olarak gözlenemeyen, ancak gözlemlere dayanan kuramsal </a:t>
            </a:r>
            <a:r>
              <a:rPr lang="tr-TR" dirty="0" smtClean="0"/>
              <a:t>yapı/yaratı, örneğin IQ testleri)</a:t>
            </a: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16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23528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Ölçme </a:t>
            </a:r>
            <a:r>
              <a:rPr lang="tr-TR" dirty="0" smtClean="0"/>
              <a:t>Düzeyleri I</a:t>
            </a:r>
            <a:endParaRPr lang="tr-TR" dirty="0"/>
          </a:p>
        </p:txBody>
      </p:sp>
      <p:sp>
        <p:nvSpPr>
          <p:cNvPr id="711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536" y="1052736"/>
            <a:ext cx="8424936" cy="5184576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Özellik: Bir şeyin özelliği, niteliği (kadın, </a:t>
            </a:r>
            <a:r>
              <a:rPr lang="tr-TR" dirty="0" smtClean="0"/>
              <a:t>yaşlı, vs</a:t>
            </a:r>
            <a:r>
              <a:rPr lang="tr-TR" dirty="0"/>
              <a:t>.)</a:t>
            </a:r>
          </a:p>
          <a:p>
            <a:r>
              <a:rPr lang="tr-TR" dirty="0"/>
              <a:t>Değişken: Özelliklerin mantıksal seti </a:t>
            </a:r>
            <a:r>
              <a:rPr lang="tr-TR" dirty="0" smtClean="0"/>
              <a:t>(cinsiyet </a:t>
            </a:r>
            <a:r>
              <a:rPr lang="tr-TR" dirty="0"/>
              <a:t>değişkeni için mantıksal </a:t>
            </a:r>
            <a:r>
              <a:rPr lang="tr-TR" dirty="0" smtClean="0"/>
              <a:t>set –çoğu araştırmalarda- Erkek </a:t>
            </a:r>
            <a:r>
              <a:rPr lang="tr-TR" dirty="0"/>
              <a:t>ve Kadın’dan </a:t>
            </a:r>
            <a:r>
              <a:rPr lang="tr-TR" dirty="0" smtClean="0"/>
              <a:t>oluşur</a:t>
            </a:r>
            <a:r>
              <a:rPr lang="tr-TR" dirty="0"/>
              <a:t>)</a:t>
            </a:r>
          </a:p>
          <a:p>
            <a:r>
              <a:rPr lang="tr-TR" dirty="0" smtClean="0"/>
              <a:t>Kavramsallaştırma </a:t>
            </a:r>
            <a:r>
              <a:rPr lang="tr-TR" dirty="0"/>
              <a:t>ve </a:t>
            </a:r>
            <a:r>
              <a:rPr lang="tr-TR" dirty="0" smtClean="0"/>
              <a:t>İşletimselleştirme </a:t>
            </a:r>
            <a:r>
              <a:rPr lang="tr-TR" dirty="0"/>
              <a:t>süreçleri değişkenlerin ve bu değişkenleri oluşturan değerlerin </a:t>
            </a:r>
            <a:r>
              <a:rPr lang="tr-TR" dirty="0" smtClean="0"/>
              <a:t>belirlenmesidir</a:t>
            </a:r>
          </a:p>
          <a:p>
            <a:r>
              <a:rPr lang="tr-TR" dirty="0" smtClean="0"/>
              <a:t>Değişkenlerin değerleri tam olmalı ve her gözlem bir değer altında sınıflanmalıdır</a:t>
            </a: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3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Ölçme </a:t>
            </a:r>
            <a:r>
              <a:rPr lang="tr-TR" dirty="0" smtClean="0"/>
              <a:t>Düzeyleri II</a:t>
            </a:r>
            <a:endParaRPr lang="tr-TR" dirty="0"/>
          </a:p>
        </p:txBody>
      </p:sp>
      <p:sp>
        <p:nvSpPr>
          <p:cNvPr id="713731" name="Rectangle 3"/>
          <p:cNvSpPr>
            <a:spLocks noGrp="1" noChangeArrowheads="1"/>
          </p:cNvSpPr>
          <p:nvPr>
            <p:ph type="body" sz="half" idx="1"/>
          </p:nvPr>
        </p:nvSpPr>
        <p:spPr bwMode="auto">
          <a:xfrm>
            <a:off x="0" y="908720"/>
            <a:ext cx="6264696" cy="499745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tr-TR" sz="2800" dirty="0" smtClean="0"/>
              <a:t>Sınıflandırma </a:t>
            </a:r>
            <a:endParaRPr lang="tr-TR" sz="2800" dirty="0"/>
          </a:p>
          <a:p>
            <a:pPr lvl="1">
              <a:lnSpc>
                <a:spcPct val="80000"/>
              </a:lnSpc>
            </a:pPr>
            <a:r>
              <a:rPr lang="tr-TR" sz="2000" dirty="0" smtClean="0"/>
              <a:t>Cinsiyet</a:t>
            </a:r>
            <a:r>
              <a:rPr lang="tr-TR" sz="2000" dirty="0"/>
              <a:t>, doğum yeri, saç rengi, vs.</a:t>
            </a:r>
          </a:p>
          <a:p>
            <a:pPr>
              <a:lnSpc>
                <a:spcPct val="80000"/>
              </a:lnSpc>
            </a:pPr>
            <a:r>
              <a:rPr lang="tr-TR" dirty="0" smtClean="0"/>
              <a:t>Sıralama</a:t>
            </a:r>
            <a:r>
              <a:rPr lang="tr-TR" sz="2400" dirty="0" smtClean="0"/>
              <a:t> </a:t>
            </a:r>
            <a:endParaRPr lang="tr-TR" sz="2400" dirty="0"/>
          </a:p>
          <a:p>
            <a:pPr lvl="1">
              <a:lnSpc>
                <a:spcPct val="80000"/>
              </a:lnSpc>
            </a:pPr>
            <a:r>
              <a:rPr lang="tr-TR" sz="2000" dirty="0"/>
              <a:t>Mantıksal olarak sıralanabilen </a:t>
            </a:r>
            <a:r>
              <a:rPr lang="tr-TR" sz="2000" dirty="0" smtClean="0"/>
              <a:t>değerler</a:t>
            </a:r>
          </a:p>
          <a:p>
            <a:pPr lvl="1">
              <a:lnSpc>
                <a:spcPct val="80000"/>
              </a:lnSpc>
              <a:buNone/>
            </a:pPr>
            <a:r>
              <a:rPr lang="tr-TR" sz="2000" dirty="0" smtClean="0"/>
              <a:t> </a:t>
            </a:r>
            <a:r>
              <a:rPr lang="tr-TR" sz="2000" dirty="0"/>
              <a:t>(</a:t>
            </a:r>
            <a:r>
              <a:rPr lang="tr-TR" sz="2000" dirty="0" smtClean="0"/>
              <a:t>azdan-çoğa, sertten yumuşağa, uzundan</a:t>
            </a:r>
          </a:p>
          <a:p>
            <a:pPr lvl="1">
              <a:lnSpc>
                <a:spcPct val="80000"/>
              </a:lnSpc>
              <a:buNone/>
            </a:pPr>
            <a:r>
              <a:rPr lang="tr-TR" sz="2000" dirty="0" smtClean="0"/>
              <a:t> kısaya </a:t>
            </a:r>
            <a:r>
              <a:rPr lang="tr-TR" sz="2000" dirty="0"/>
              <a:t>vs., manga)</a:t>
            </a:r>
          </a:p>
          <a:p>
            <a:pPr>
              <a:lnSpc>
                <a:spcPct val="80000"/>
              </a:lnSpc>
            </a:pPr>
            <a:r>
              <a:rPr lang="tr-TR" sz="3600" dirty="0" smtClean="0"/>
              <a:t>Eşit aralıklı</a:t>
            </a:r>
            <a:endParaRPr lang="tr-TR" sz="3600" dirty="0"/>
          </a:p>
          <a:p>
            <a:pPr lvl="1">
              <a:lnSpc>
                <a:spcPct val="80000"/>
              </a:lnSpc>
            </a:pPr>
            <a:r>
              <a:rPr lang="tr-TR" sz="2000" dirty="0"/>
              <a:t>Değerleri ayıran mesafe birbirine eşit ve anlamlı 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Sıfır yokluk anlamına gelmiyor (IQ, sıcaklık)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20 derece 10 dereceden iki kat sıcak değil</a:t>
            </a:r>
          </a:p>
          <a:p>
            <a:pPr>
              <a:lnSpc>
                <a:spcPct val="80000"/>
              </a:lnSpc>
            </a:pPr>
            <a:r>
              <a:rPr lang="tr-TR" sz="4000" dirty="0"/>
              <a:t>Oransal</a:t>
            </a:r>
            <a:r>
              <a:rPr lang="tr-TR" sz="2400" dirty="0"/>
              <a:t> 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Sıfır değerinin anlamı var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Yaş, üye sayısı, kütüphaneye gitme sıklığı vs.</a:t>
            </a:r>
          </a:p>
          <a:p>
            <a:pPr lvl="1">
              <a:lnSpc>
                <a:spcPct val="80000"/>
              </a:lnSpc>
            </a:pPr>
            <a:r>
              <a:rPr lang="tr-TR" sz="2000" dirty="0"/>
              <a:t>Ayda </a:t>
            </a:r>
            <a:r>
              <a:rPr lang="tr-TR" sz="2000" dirty="0" smtClean="0"/>
              <a:t>1000TL </a:t>
            </a:r>
            <a:r>
              <a:rPr lang="tr-TR" sz="2000" dirty="0"/>
              <a:t>geliri olan </a:t>
            </a:r>
            <a:r>
              <a:rPr lang="tr-TR" sz="2000" dirty="0" smtClean="0"/>
              <a:t>2000TL </a:t>
            </a:r>
            <a:r>
              <a:rPr lang="tr-TR" sz="2000" dirty="0"/>
              <a:t>geliri olanın yarısı kadar kazanıyor  </a:t>
            </a:r>
          </a:p>
        </p:txBody>
      </p:sp>
      <p:pic>
        <p:nvPicPr>
          <p:cNvPr id="713735" name="Picture 7" descr="BoynGirl1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52120" y="980728"/>
            <a:ext cx="1403350" cy="1080120"/>
          </a:xfrm>
          <a:noFill/>
          <a:ln>
            <a:miter lim="800000"/>
            <a:headEnd/>
            <a:tailEnd/>
          </a:ln>
        </p:spPr>
      </p:pic>
      <p:pic>
        <p:nvPicPr>
          <p:cNvPr id="713737" name="Picture 9" descr="race1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64088" y="2204864"/>
            <a:ext cx="2160240" cy="1036637"/>
          </a:xfrm>
          <a:noFill/>
          <a:ln>
            <a:miter lim="800000"/>
            <a:headEnd/>
            <a:tailEnd/>
          </a:ln>
        </p:spPr>
      </p:pic>
      <p:pic>
        <p:nvPicPr>
          <p:cNvPr id="713739" name="Picture 11" descr="SixBook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84168" y="5085184"/>
            <a:ext cx="1403226" cy="1220256"/>
          </a:xfrm>
          <a:prstGeom prst="rect">
            <a:avLst/>
          </a:prstGeom>
          <a:noFill/>
        </p:spPr>
      </p:pic>
      <p:pic>
        <p:nvPicPr>
          <p:cNvPr id="7" name="6 Resim" descr="refridgerator-thermometer-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868144" y="3356992"/>
            <a:ext cx="1263667" cy="1656184"/>
          </a:xfrm>
          <a:prstGeom prst="rect">
            <a:avLst/>
          </a:prstGeom>
        </p:spPr>
      </p:pic>
      <p:cxnSp>
        <p:nvCxnSpPr>
          <p:cNvPr id="14" name="13 Düz Ok Bağlayıcısı"/>
          <p:cNvCxnSpPr/>
          <p:nvPr/>
        </p:nvCxnSpPr>
        <p:spPr bwMode="auto">
          <a:xfrm rot="5400000">
            <a:off x="6445002" y="3716238"/>
            <a:ext cx="3744416" cy="1588"/>
          </a:xfrm>
          <a:prstGeom prst="straightConnector1">
            <a:avLst/>
          </a:prstGeom>
          <a:ln w="76200">
            <a:solidFill>
              <a:srgbClr val="FF0000"/>
            </a:solidFill>
            <a:headEnd type="none" w="med" len="med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14 Metin kutusu"/>
          <p:cNvSpPr txBox="1"/>
          <p:nvPr/>
        </p:nvSpPr>
        <p:spPr>
          <a:xfrm>
            <a:off x="7308304" y="980728"/>
            <a:ext cx="17122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000" b="1" dirty="0" smtClean="0">
                <a:solidFill>
                  <a:srgbClr val="FF0000"/>
                </a:solidFill>
              </a:rPr>
              <a:t>En az kesin /</a:t>
            </a:r>
          </a:p>
          <a:p>
            <a:r>
              <a:rPr lang="tr-TR" sz="2000" b="1" dirty="0" smtClean="0">
                <a:solidFill>
                  <a:srgbClr val="FF0000"/>
                </a:solidFill>
              </a:rPr>
              <a:t>En düşük</a:t>
            </a:r>
            <a:endParaRPr lang="tr-TR" sz="2000" b="1" dirty="0">
              <a:solidFill>
                <a:srgbClr val="FF0000"/>
              </a:solidFill>
            </a:endParaRPr>
          </a:p>
        </p:txBody>
      </p:sp>
      <p:sp>
        <p:nvSpPr>
          <p:cNvPr id="16" name="15 Metin kutusu"/>
          <p:cNvSpPr txBox="1"/>
          <p:nvPr/>
        </p:nvSpPr>
        <p:spPr>
          <a:xfrm>
            <a:off x="7524328" y="5661248"/>
            <a:ext cx="1619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200" b="1" dirty="0" smtClean="0">
                <a:solidFill>
                  <a:srgbClr val="FF0000"/>
                </a:solidFill>
              </a:rPr>
              <a:t>En kesin / </a:t>
            </a:r>
          </a:p>
          <a:p>
            <a:r>
              <a:rPr lang="tr-TR" sz="2200" b="1" dirty="0" smtClean="0">
                <a:solidFill>
                  <a:srgbClr val="FF0000"/>
                </a:solidFill>
              </a:rPr>
              <a:t>en yüksek</a:t>
            </a:r>
            <a:endParaRPr lang="tr-TR" sz="2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6273" name="Rectangle 17"/>
          <p:cNvSpPr>
            <a:spLocks noChangeArrowheads="1"/>
          </p:cNvSpPr>
          <p:nvPr/>
        </p:nvSpPr>
        <p:spPr bwMode="auto">
          <a:xfrm>
            <a:off x="3257550" y="2319338"/>
            <a:ext cx="352425" cy="118745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/>
            <a:endParaRPr lang="en-AU" sz="2400">
              <a:latin typeface="Times New Roman Tur" charset="-94"/>
            </a:endParaRPr>
          </a:p>
          <a:p>
            <a:pPr algn="r"/>
            <a:r>
              <a:rPr lang="en-AU" sz="2400">
                <a:latin typeface="Times New Roman Tur" charset="-94"/>
              </a:rPr>
              <a:t/>
            </a:r>
            <a:br>
              <a:rPr lang="en-AU" sz="2400">
                <a:latin typeface="Times New Roman Tur" charset="-94"/>
              </a:rPr>
            </a:br>
            <a:r>
              <a:rPr lang="en-AU" sz="2400">
                <a:latin typeface="Times New Roman Tur" charset="-94"/>
              </a:rPr>
              <a:t>  </a:t>
            </a:r>
          </a:p>
        </p:txBody>
      </p:sp>
      <p:graphicFrame>
        <p:nvGraphicFramePr>
          <p:cNvPr id="736541" name="Group 285"/>
          <p:cNvGraphicFramePr>
            <a:graphicFrameLocks noGrp="1"/>
          </p:cNvGraphicFramePr>
          <p:nvPr/>
        </p:nvGraphicFramePr>
        <p:xfrm>
          <a:off x="179512" y="1412776"/>
          <a:ext cx="8784974" cy="4203428"/>
        </p:xfrm>
        <a:graphic>
          <a:graphicData uri="http://schemas.openxmlformats.org/drawingml/2006/table">
            <a:tbl>
              <a:tblPr>
                <a:effectLst/>
              </a:tblPr>
              <a:tblGrid>
                <a:gridCol w="1152126"/>
                <a:gridCol w="1008112"/>
                <a:gridCol w="1440160"/>
                <a:gridCol w="1296144"/>
                <a:gridCol w="1478633"/>
                <a:gridCol w="1556729"/>
                <a:gridCol w="853070"/>
              </a:tblGrid>
              <a:tr h="136815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DEĞİŞKEN TÜRÜ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KATEGO-RİLER BİRBİRİN-DEN AYRILA-BİLİR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KATEGORİLER BİRBİRİNDEN KESİNLİKLE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AYRILABİLİR</a:t>
                      </a:r>
                      <a:endParaRPr kumimoji="0" lang="en-AU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VAKALAR KATEGORİYE AYRILABİLİR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KATEGORİLER SIRALANABİLİR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KATEGORİLER BİRBİRİNDEN EŞİT ARALIKLARLA AYRILABİLİR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3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3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SABİT SIFIR DEĞERİ VAR</a:t>
                      </a:r>
                      <a:endParaRPr kumimoji="0" lang="en-AU" sz="13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SINIFLAMA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581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SIRALI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8740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EŞİT ARALIKLI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AU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 Tur" charset="-94"/>
                        </a:rPr>
                        <a:t> </a:t>
                      </a: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746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</a:rPr>
                        <a:t>ORANLI</a:t>
                      </a:r>
                      <a:endParaRPr kumimoji="0" lang="en-AU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 Tur" charset="-94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tr-T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EVET</a:t>
                      </a:r>
                      <a:endParaRPr kumimoji="0" lang="en-AU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36540" name="Text Box 284"/>
          <p:cNvSpPr txBox="1">
            <a:spLocks noChangeArrowheads="1"/>
          </p:cNvSpPr>
          <p:nvPr/>
        </p:nvSpPr>
        <p:spPr bwMode="auto">
          <a:xfrm>
            <a:off x="5406850" y="6176337"/>
            <a:ext cx="3701654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tr-TR" sz="1200" dirty="0" smtClean="0"/>
              <a:t>Kaynak: http</a:t>
            </a:r>
            <a:r>
              <a:rPr lang="tr-TR" sz="1200" dirty="0"/>
              <a:t>://edf5481-01.fa02.fsu.edu/Guide2.html</a:t>
            </a:r>
          </a:p>
        </p:txBody>
      </p:sp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7544" y="0"/>
            <a:ext cx="8229600" cy="11430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tr-TR" dirty="0"/>
              <a:t>Ölçme </a:t>
            </a:r>
            <a:r>
              <a:rPr lang="tr-TR" dirty="0" smtClean="0"/>
              <a:t>Düzeyleri - Özet</a:t>
            </a:r>
            <a:endParaRPr lang="tr-TR" dirty="0"/>
          </a:p>
        </p:txBody>
      </p:sp>
    </p:spTree>
  </p:cSld>
  <p:clrMapOvr>
    <a:masterClrMapping/>
  </p:clrMapOvr>
  <p:transition>
    <p:cover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99CC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2DB9"/>
      </a:accent6>
      <a:hlink>
        <a:srgbClr val="CCCCFF"/>
      </a:hlink>
      <a:folHlink>
        <a:srgbClr val="B2B2B2"/>
      </a:folHlink>
    </a:clrScheme>
    <a:fontScheme name="Zengin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is Teması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9796</TotalTime>
  <Words>1880</Words>
  <Application>Microsoft Office PowerPoint</Application>
  <PresentationFormat>Ekran Gösterisi (4:3)</PresentationFormat>
  <Paragraphs>391</Paragraphs>
  <Slides>41</Slides>
  <Notes>41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41</vt:i4>
      </vt:variant>
    </vt:vector>
  </HeadingPairs>
  <TitlesOfParts>
    <vt:vector size="42" baseType="lpstr">
      <vt:lpstr>Default Design</vt:lpstr>
      <vt:lpstr>Sosyal Bilimlerde Araştırma Yöntemleri</vt:lpstr>
      <vt:lpstr>Plan</vt:lpstr>
      <vt:lpstr>Ölçme</vt:lpstr>
      <vt:lpstr>Ölçme</vt:lpstr>
      <vt:lpstr>Kavramların Ölçümü</vt:lpstr>
      <vt:lpstr>Ölçme Türleri</vt:lpstr>
      <vt:lpstr>Ölçme Düzeyleri I</vt:lpstr>
      <vt:lpstr>Ölçme Düzeyleri II</vt:lpstr>
      <vt:lpstr>Ölçme Düzeyleri - Özet</vt:lpstr>
      <vt:lpstr>Değişkenleri Ölçme Düzeyleri Niçin Önemli? I</vt:lpstr>
      <vt:lpstr>Değişkenleri Ölçme Düzeyleri Niçin Önemli? II</vt:lpstr>
      <vt:lpstr>Ölçüm Kalitesi: Güvenilirlik</vt:lpstr>
      <vt:lpstr>Ölçüm Kalitesi: Geçerlik</vt:lpstr>
      <vt:lpstr>Ölçüm Geçerliği Türleri</vt:lpstr>
      <vt:lpstr>Ölçüm Güvenilirliği / Geçerliği Testlerinin Özeti</vt:lpstr>
      <vt:lpstr>Geçerlik - Güvenilirlik</vt:lpstr>
      <vt:lpstr>Sorular Sorarak Kavramları Ölçme</vt:lpstr>
      <vt:lpstr>Kavramları Nasıl Ölçeriz?</vt:lpstr>
      <vt:lpstr>Yabancılaşma Kavramının Ölçümü</vt:lpstr>
      <vt:lpstr>Bileşik Ölçümler</vt:lpstr>
      <vt:lpstr>Bileşik Ölçüm Türleri</vt:lpstr>
      <vt:lpstr>Endeksler</vt:lpstr>
      <vt:lpstr>Fiyat Endeksi</vt:lpstr>
      <vt:lpstr>TÜFE</vt:lpstr>
      <vt:lpstr>ÜFE</vt:lpstr>
      <vt:lpstr>Slayt 26</vt:lpstr>
      <vt:lpstr>Örnek: Siyaseten Aktif Olma</vt:lpstr>
      <vt:lpstr>Örnek: İşle İlgili Depresyon</vt:lpstr>
      <vt:lpstr>Örnek: “İyi Meslek”</vt:lpstr>
      <vt:lpstr>Endeks Oluşturma</vt:lpstr>
      <vt:lpstr>Endeks Geçerleme</vt:lpstr>
      <vt:lpstr>Ölçekler</vt:lpstr>
      <vt:lpstr>Örnek: Siyaseten Aktif Olma</vt:lpstr>
      <vt:lpstr>Örnek: Kadınların Kürtaj Hakkı</vt:lpstr>
      <vt:lpstr>Likert Ölçeği</vt:lpstr>
      <vt:lpstr>Bogardus Sosyal Uzaklık Ölçeği</vt:lpstr>
      <vt:lpstr>Thurstone Ölçeği</vt:lpstr>
      <vt:lpstr>Guttman Ölçeği</vt:lpstr>
      <vt:lpstr>Anlamsal Fark Ölçeği</vt:lpstr>
      <vt:lpstr>Tipolojiler</vt:lpstr>
      <vt:lpstr>Özet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Yasar Tonta</cp:lastModifiedBy>
  <cp:revision>379</cp:revision>
  <dcterms:created xsi:type="dcterms:W3CDTF">2002-08-26T07:08:49Z</dcterms:created>
  <dcterms:modified xsi:type="dcterms:W3CDTF">2011-08-17T17:59:55Z</dcterms:modified>
</cp:coreProperties>
</file>