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49" r:id="rId2"/>
    <p:sldId id="452" r:id="rId3"/>
    <p:sldId id="475" r:id="rId4"/>
    <p:sldId id="477" r:id="rId5"/>
    <p:sldId id="458" r:id="rId6"/>
    <p:sldId id="455" r:id="rId7"/>
    <p:sldId id="461" r:id="rId8"/>
    <p:sldId id="453" r:id="rId9"/>
    <p:sldId id="454" r:id="rId10"/>
    <p:sldId id="456" r:id="rId11"/>
    <p:sldId id="457" r:id="rId12"/>
    <p:sldId id="459" r:id="rId13"/>
    <p:sldId id="460" r:id="rId14"/>
    <p:sldId id="462" r:id="rId15"/>
    <p:sldId id="485" r:id="rId16"/>
    <p:sldId id="463" r:id="rId17"/>
    <p:sldId id="464" r:id="rId18"/>
    <p:sldId id="465" r:id="rId19"/>
    <p:sldId id="466" r:id="rId20"/>
    <p:sldId id="487" r:id="rId21"/>
    <p:sldId id="490" r:id="rId22"/>
    <p:sldId id="467" r:id="rId23"/>
    <p:sldId id="468" r:id="rId24"/>
    <p:sldId id="469" r:id="rId25"/>
    <p:sldId id="482" r:id="rId26"/>
    <p:sldId id="471" r:id="rId27"/>
    <p:sldId id="472" r:id="rId28"/>
    <p:sldId id="470" r:id="rId29"/>
    <p:sldId id="488" r:id="rId30"/>
    <p:sldId id="473" r:id="rId31"/>
    <p:sldId id="491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7359" autoAdjust="0"/>
  </p:normalViewPr>
  <p:slideViewPr>
    <p:cSldViewPr>
      <p:cViewPr>
        <p:scale>
          <a:sx n="70" d="100"/>
          <a:sy n="70" d="100"/>
        </p:scale>
        <p:origin x="-51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072441-5826-4DC4-B2ED-458E0A773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D1B0F-4506-4228-AA3C-A4491E84E4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800"/>
              <a:t>Sosyal bilimciler toplumsal davranışları anlamak için paradigmalar geliştirirler </a:t>
            </a:r>
          </a:p>
          <a:p>
            <a:r>
              <a:rPr lang="tr-TR" sz="800"/>
              <a:t>İnsan hakları –bireysel ya da toplumsal paradigmalarla açıklanması</a:t>
            </a:r>
          </a:p>
          <a:p>
            <a:r>
              <a:rPr lang="tr-TR" sz="800"/>
              <a:t>Doğa bilimlerinde paradigmaların değişmesi gelişme anlamına geliyor</a:t>
            </a:r>
          </a:p>
          <a:p>
            <a:r>
              <a:rPr lang="tr-TR" sz="800"/>
              <a:t>Sosyal bilimlerde bazı paradigmalar gözden düşer, bazıları popüler olur, ama asla tamamen terkedilmez </a:t>
            </a:r>
          </a:p>
          <a:p>
            <a:r>
              <a:rPr lang="tr-TR" sz="800"/>
              <a:t>Paradigmalar doğru ya da yanlış diye değil; az yararlı ya da çok yararlı olarak sınıflanabilir</a:t>
            </a:r>
          </a:p>
          <a:p>
            <a:endParaRPr lang="tr-TR" sz="800"/>
          </a:p>
          <a:p>
            <a:r>
              <a:rPr lang="tr-TR" sz="800"/>
              <a:t>Paradigma örnekleri</a:t>
            </a:r>
          </a:p>
          <a:p>
            <a:r>
              <a:rPr lang="tr-TR" sz="800"/>
              <a:t>Erken pozitivizm –Comte: toplumsal yaşamı yöneten kurallar bilimsel olarak araştırılabilir</a:t>
            </a:r>
          </a:p>
          <a:p>
            <a:r>
              <a:rPr lang="tr-TR" sz="800"/>
              <a:t>Sosyal Darwinizm – Darwin-”Türlerin Kökeni”- doğal seçim süreci; toplumsal yaşamın evrimleşmesi </a:t>
            </a:r>
          </a:p>
          <a:p>
            <a:r>
              <a:rPr lang="tr-TR" sz="800"/>
              <a:t>Çatışma paradigması –Karl Marx – kapitalizmin gelişmesi</a:t>
            </a:r>
          </a:p>
          <a:p>
            <a:r>
              <a:rPr lang="tr-TR" sz="800"/>
              <a:t>Simgesel etkileşimcilik –dil ve diğer sistemler aracılığıyla bireylerin ortak bir anlayışa ulaşma süreci</a:t>
            </a:r>
          </a:p>
          <a:p>
            <a:r>
              <a:rPr lang="tr-TR" sz="800"/>
              <a:t>Etnometodoloji – insanların toplumsal yaşamı anlamlandırma süreci</a:t>
            </a:r>
          </a:p>
          <a:p>
            <a:r>
              <a:rPr lang="tr-TR" sz="800"/>
              <a:t>Yapısal işlevselcilik – toplumu oluşturan bileşenler bütün sistem için hangi işlevleri yerine getiriyor</a:t>
            </a:r>
          </a:p>
          <a:p>
            <a:r>
              <a:rPr lang="tr-TR" sz="800"/>
              <a:t>Feminist paradigma –kadının ezilmesi</a:t>
            </a:r>
          </a:p>
          <a:p>
            <a:r>
              <a:rPr lang="tr-TR" sz="800"/>
              <a:t>Akılcı nesnellik</a:t>
            </a:r>
          </a:p>
          <a:p>
            <a:endParaRPr lang="tr-TR" sz="800"/>
          </a:p>
          <a:p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“Problemlere güvenilir çözüm yolları bulma süreci”</a:t>
            </a:r>
          </a:p>
          <a:p>
            <a:r>
              <a:rPr lang="tr-TR"/>
              <a:t>Güvenilir çözüm yolları bulunması “doğru” kararlar alınabilmesine, “doğru” kararların alınabilmesi “doğru” bilgilerin kullanılmasına bağlı</a:t>
            </a:r>
          </a:p>
          <a:p>
            <a:r>
              <a:rPr lang="tr-TR"/>
              <a:t>Araştırmaya ilgi ile bilim ve teknolojide geri kalmışlık arasındaki ilişki</a:t>
            </a:r>
          </a:p>
          <a:p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Bilimin konusu gözlenebilir olaylar</a:t>
            </a:r>
          </a:p>
          <a:p>
            <a:r>
              <a:rPr lang="tr-TR"/>
              <a:t>Gözlem sonucu elde edilen verilerle doğrulanmayan bilgilerden kuşku duyulur</a:t>
            </a:r>
          </a:p>
          <a:p>
            <a:r>
              <a:rPr lang="tr-TR"/>
              <a:t>Bilim sadece akla dayanmayı reddeder</a:t>
            </a:r>
          </a:p>
          <a:p>
            <a:r>
              <a:rPr lang="tr-TR"/>
              <a:t>Bilim “pozitif”tir. Olması gerekeni değil, olmakta olanı inceler. </a:t>
            </a:r>
          </a:p>
          <a:p>
            <a:r>
              <a:rPr lang="tr-TR"/>
              <a:t>“Pozitivizm” sorunları olgulardan hareket ederek ve bilimsel yöntemler kullanarak çözmeye çalışır.</a:t>
            </a:r>
          </a:p>
          <a:p>
            <a:r>
              <a:rPr lang="tr-TR"/>
              <a:t>Bilim “olgu”larla ilgilenir, “değer”lerle değil.</a:t>
            </a:r>
          </a:p>
          <a:p>
            <a:endParaRPr lang="tr-TR"/>
          </a:p>
          <a:p>
            <a:r>
              <a:rPr lang="tr-TR" sz="1400"/>
              <a:t>Bilim aklidir, çünkü gözlemler, olgular ve ilişkiler akıl yoluyla analize, senteze, betimlemeye, açıklamaya ve değerlendirmeye tabi tutulur</a:t>
            </a:r>
          </a:p>
          <a:p>
            <a:endParaRPr lang="tr-TR"/>
          </a:p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Deneyci gelenek: Francis Bacon, John Locke, George Berkeley, David Hume</a:t>
            </a:r>
          </a:p>
          <a:p>
            <a:r>
              <a:rPr lang="tr-TR"/>
              <a:t>Akılcı gelenek: Rene Descartes, Baruch Spinoza, Gottfried Wilhelm von Leibniz</a:t>
            </a:r>
          </a:p>
          <a:p>
            <a:r>
              <a:rPr lang="tr-TR"/>
              <a:t>Immanuel Kant iki geleneği tek sistemde birleştirdi: “Bütün bilgi deneyle başlar, ama bütünüyle deneyden çıkmaz.”</a:t>
            </a:r>
          </a:p>
          <a:p>
            <a:r>
              <a:rPr lang="tr-TR"/>
              <a:t>Georg Wilhelm Friedrich Hegel: “mutlak idealizm” – “akılcı olan her şey gerçektir, gerçek olan her şey de akılcıdır.” </a:t>
            </a:r>
          </a:p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0"/>
            <a:ext cx="733000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Titles Can Be Long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This the Top Level of the Slide Text</a:t>
            </a:r>
          </a:p>
          <a:p>
            <a:pPr lvl="1"/>
            <a:r>
              <a:rPr lang="en-US" dirty="0" smtClean="0"/>
              <a:t>This Is the Second Level of the Slide Text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endParaRPr lang="en-US" sz="1000" b="1">
              <a:solidFill>
                <a:srgbClr val="FFFFFF"/>
              </a:solidFill>
              <a:latin typeface="Futura Md BT" pitchFamily="34" charset="0"/>
            </a:endParaRPr>
          </a:p>
          <a:p>
            <a:pPr algn="r">
              <a:defRPr/>
            </a:pPr>
            <a:endParaRPr lang="en-US" sz="1000" b="1">
              <a:solidFill>
                <a:srgbClr val="FFFFFF"/>
              </a:solidFill>
              <a:latin typeface="Futura Md BT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8100392" y="6477000"/>
            <a:ext cx="50405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r">
              <a:defRPr/>
            </a:pPr>
            <a:fld id="{11B2A192-C7D8-4BC0-B6D8-2D7341411D18}" type="slidenum">
              <a:rPr lang="en-US" sz="1000" b="1" smtClean="0">
                <a:solidFill>
                  <a:srgbClr val="FFFFFF"/>
                </a:solidFill>
                <a:latin typeface="Futura Md BT" pitchFamily="34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179512" y="6477000"/>
            <a:ext cx="28083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Sosyal</a:t>
            </a:r>
            <a:r>
              <a:rPr lang="tr-TR" sz="1000" b="1" baseline="0" dirty="0" smtClean="0">
                <a:solidFill>
                  <a:srgbClr val="FFFFFF"/>
                </a:solidFill>
                <a:latin typeface="Futura Md BT" pitchFamily="34" charset="0"/>
              </a:rPr>
              <a:t> Bilimlerde Araştırma Yöntemleri </a:t>
            </a:r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  <p:pic>
        <p:nvPicPr>
          <p:cNvPr id="15" name="14 Resim" descr="cc-by-nc-sa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228184" y="6525344"/>
            <a:ext cx="748676" cy="258165"/>
          </a:xfrm>
          <a:prstGeom prst="rect">
            <a:avLst/>
          </a:prstGeom>
        </p:spPr>
      </p:pic>
      <p:sp>
        <p:nvSpPr>
          <p:cNvPr id="16" name="Rectangle 24"/>
          <p:cNvSpPr>
            <a:spLocks noChangeArrowheads="1"/>
          </p:cNvSpPr>
          <p:nvPr userDrawn="1"/>
        </p:nvSpPr>
        <p:spPr bwMode="auto">
          <a:xfrm>
            <a:off x="3491880" y="6477000"/>
            <a:ext cx="144016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www.</a:t>
            </a:r>
            <a:r>
              <a:rPr lang="tr-TR" sz="1000" b="1" dirty="0" err="1" smtClean="0">
                <a:solidFill>
                  <a:srgbClr val="FFFFFF"/>
                </a:solidFill>
                <a:latin typeface="Futura Md BT" pitchFamily="34" charset="0"/>
              </a:rPr>
              <a:t>acikders</a:t>
            </a: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.</a:t>
            </a:r>
            <a:r>
              <a:rPr lang="tr-TR" sz="1000" b="1" dirty="0" err="1" smtClean="0">
                <a:solidFill>
                  <a:srgbClr val="FFFFFF"/>
                </a:solidFill>
                <a:latin typeface="Futura Md BT" pitchFamily="34" charset="0"/>
              </a:rPr>
              <a:t>org.tr</a:t>
            </a:r>
            <a:r>
              <a:rPr lang="tr-TR" sz="1000" b="1" baseline="0" dirty="0" smtClean="0">
                <a:solidFill>
                  <a:srgbClr val="FFFFFF"/>
                </a:solidFill>
                <a:latin typeface="Futura Md BT" pitchFamily="34" charset="0"/>
              </a:rPr>
              <a:t> </a:t>
            </a:r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0"/>
            <a:ext cx="7773988" cy="2376488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chemeClr val="tx1"/>
                </a:solidFill>
              </a:rPr>
              <a:t>Sosyal Bilimlerde Araştırma Yöntemleri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005064"/>
            <a:ext cx="8424863" cy="864096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Bilim ve Araştırmayla İlgili Temel Kavramlar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/>
          </a:p>
        </p:txBody>
      </p:sp>
      <p:pic>
        <p:nvPicPr>
          <p:cNvPr id="4" name="3 Resim" descr="tuba-logosu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08" y="44624"/>
            <a:ext cx="759976" cy="792088"/>
          </a:xfrm>
          <a:prstGeom prst="rect">
            <a:avLst/>
          </a:prstGeom>
        </p:spPr>
      </p:pic>
      <p:pic>
        <p:nvPicPr>
          <p:cNvPr id="5" name="4 Resim" descr="uadmk-logosu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74712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0"/>
            <a:ext cx="7812360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Bilimin Kaynakları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800" dirty="0"/>
              <a:t>Doğa üstücülük (olayların kaynağını başka şeylerde arama)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Bireysel yaşantılar (yaşantıların toplanması, kaydedilmesi, sistemli hale getirilmesi ve bunlarla ilgili genel ilkelerin keşfedilmesi)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Nicelik (ölçme) 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Evrende meydana gelen her şey nicel ve ölçülebilir (</a:t>
            </a:r>
            <a:r>
              <a:rPr lang="tr-TR" sz="2400" dirty="0" err="1"/>
              <a:t>Thorndike</a:t>
            </a:r>
            <a:r>
              <a:rPr lang="tr-TR" sz="2400" dirty="0"/>
              <a:t>) 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İlişkilerin keşfi (neden-sonuç ilişkisi)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Gerçeğe yaklaşıklık (“mutlak” doğrular, “değişmez” gerçekler)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0"/>
            <a:ext cx="7812360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Rasyonalizm / Ampirizm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Rasyonalizm aklı duygusal algılardan bağımsız olarak bir bilgi kaynağı olarak görür, “mana”yı öne çıkarır.</a:t>
            </a:r>
          </a:p>
          <a:p>
            <a:r>
              <a:rPr lang="tr-TR" dirty="0"/>
              <a:t>Ampirizm duygu ve deneyimleri bilgi kaynağı olarak görür, “madde”yi ilk veri olarak kabul eder.  Ampirizmde metafiziğe yer yok.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0"/>
            <a:ext cx="7740352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/>
              <a:t>Tümdengelim - Tümevarım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96752"/>
            <a:ext cx="7921625" cy="48688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z="3600" dirty="0"/>
              <a:t>Genel önermelerden (doğrulardan) hareket ederek özel durumlar için akıl yürüterek sonuç çıkarma (Aristo)</a:t>
            </a:r>
          </a:p>
          <a:p>
            <a:pPr>
              <a:lnSpc>
                <a:spcPct val="90000"/>
              </a:lnSpc>
            </a:pPr>
            <a:r>
              <a:rPr lang="tr-TR" sz="3600" dirty="0"/>
              <a:t>Tek tek yapılan gözlem ve deneylerin sistemli bir biçimde incelenmesiyle elde edilen genellemeler (Bacon)</a:t>
            </a:r>
          </a:p>
          <a:p>
            <a:pPr>
              <a:lnSpc>
                <a:spcPct val="90000"/>
              </a:lnSpc>
            </a:pPr>
            <a:endParaRPr lang="tr-TR" sz="3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0"/>
            <a:ext cx="7740352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/>
              <a:t>Tümdengelim - Tümevarım</a:t>
            </a:r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539552" y="1628800"/>
            <a:ext cx="7993063" cy="410445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414141"/>
              </a:solidFill>
            </a:endParaRPr>
          </a:p>
        </p:txBody>
      </p:sp>
      <p:sp>
        <p:nvSpPr>
          <p:cNvPr id="579598" name="Text Box 14"/>
          <p:cNvSpPr txBox="1">
            <a:spLocks noChangeArrowheads="1"/>
          </p:cNvSpPr>
          <p:nvPr/>
        </p:nvSpPr>
        <p:spPr bwMode="auto">
          <a:xfrm>
            <a:off x="3687763" y="2271713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Kuramlar</a:t>
            </a:r>
          </a:p>
        </p:txBody>
      </p:sp>
      <p:sp>
        <p:nvSpPr>
          <p:cNvPr id="579599" name="Text Box 15"/>
          <p:cNvSpPr txBox="1">
            <a:spLocks noChangeArrowheads="1"/>
          </p:cNvSpPr>
          <p:nvPr/>
        </p:nvSpPr>
        <p:spPr bwMode="auto">
          <a:xfrm>
            <a:off x="6280150" y="3422650"/>
            <a:ext cx="14843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Denenceler</a:t>
            </a:r>
          </a:p>
        </p:txBody>
      </p:sp>
      <p:sp>
        <p:nvSpPr>
          <p:cNvPr id="579600" name="Text Box 16"/>
          <p:cNvSpPr txBox="1">
            <a:spLocks noChangeArrowheads="1"/>
          </p:cNvSpPr>
          <p:nvPr/>
        </p:nvSpPr>
        <p:spPr bwMode="auto">
          <a:xfrm>
            <a:off x="3759200" y="5080000"/>
            <a:ext cx="1341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Gözlemler</a:t>
            </a:r>
          </a:p>
        </p:txBody>
      </p:sp>
      <p:sp>
        <p:nvSpPr>
          <p:cNvPr id="579601" name="Text Box 17"/>
          <p:cNvSpPr txBox="1">
            <a:spLocks noChangeArrowheads="1"/>
          </p:cNvSpPr>
          <p:nvPr/>
        </p:nvSpPr>
        <p:spPr bwMode="auto">
          <a:xfrm>
            <a:off x="1619250" y="3429000"/>
            <a:ext cx="163988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Ampirik </a:t>
            </a:r>
          </a:p>
          <a:p>
            <a:r>
              <a:rPr lang="tr-TR">
                <a:solidFill>
                  <a:srgbClr val="414141"/>
                </a:solidFill>
              </a:rPr>
              <a:t>genellemeler</a:t>
            </a:r>
          </a:p>
        </p:txBody>
      </p:sp>
      <p:sp>
        <p:nvSpPr>
          <p:cNvPr id="579602" name="Text Box 18"/>
          <p:cNvSpPr txBox="1">
            <a:spLocks noChangeArrowheads="1"/>
          </p:cNvSpPr>
          <p:nvPr/>
        </p:nvSpPr>
        <p:spPr bwMode="auto">
          <a:xfrm rot="-5400000">
            <a:off x="315119" y="3798094"/>
            <a:ext cx="17097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TÜMEVARIM</a:t>
            </a:r>
          </a:p>
        </p:txBody>
      </p:sp>
      <p:sp>
        <p:nvSpPr>
          <p:cNvPr id="579603" name="Text Box 19"/>
          <p:cNvSpPr txBox="1">
            <a:spLocks noChangeArrowheads="1"/>
          </p:cNvSpPr>
          <p:nvPr/>
        </p:nvSpPr>
        <p:spPr bwMode="auto">
          <a:xfrm rot="5400000">
            <a:off x="7051724" y="3757588"/>
            <a:ext cx="20621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414141"/>
                </a:solidFill>
              </a:rPr>
              <a:t>TÜMDENGELİM</a:t>
            </a:r>
          </a:p>
        </p:txBody>
      </p:sp>
      <p:sp>
        <p:nvSpPr>
          <p:cNvPr id="579611" name="Line 27"/>
          <p:cNvSpPr>
            <a:spLocks noChangeShapeType="1"/>
          </p:cNvSpPr>
          <p:nvPr/>
        </p:nvSpPr>
        <p:spPr bwMode="auto">
          <a:xfrm flipV="1">
            <a:off x="2484438" y="2636838"/>
            <a:ext cx="1150937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2" name="Line 28"/>
          <p:cNvSpPr>
            <a:spLocks noChangeShapeType="1"/>
          </p:cNvSpPr>
          <p:nvPr/>
        </p:nvSpPr>
        <p:spPr bwMode="auto">
          <a:xfrm>
            <a:off x="5076825" y="2565400"/>
            <a:ext cx="1366838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3" name="Line 29"/>
          <p:cNvSpPr>
            <a:spLocks noChangeShapeType="1"/>
          </p:cNvSpPr>
          <p:nvPr/>
        </p:nvSpPr>
        <p:spPr bwMode="auto">
          <a:xfrm flipH="1">
            <a:off x="4859338" y="3860800"/>
            <a:ext cx="1728787" cy="12255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4" name="Line 30"/>
          <p:cNvSpPr>
            <a:spLocks noChangeShapeType="1"/>
          </p:cNvSpPr>
          <p:nvPr/>
        </p:nvSpPr>
        <p:spPr bwMode="auto">
          <a:xfrm flipH="1" flipV="1">
            <a:off x="2411413" y="4221163"/>
            <a:ext cx="1368425" cy="792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5" name="Text Box 31"/>
          <p:cNvSpPr txBox="1">
            <a:spLocks noChangeArrowheads="1"/>
          </p:cNvSpPr>
          <p:nvPr/>
        </p:nvSpPr>
        <p:spPr bwMode="auto">
          <a:xfrm>
            <a:off x="6102384" y="6015038"/>
            <a:ext cx="275107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/>
              <a:t>Kaynak: </a:t>
            </a:r>
            <a:r>
              <a:rPr lang="tr-TR" sz="1600" dirty="0" err="1" smtClean="0"/>
              <a:t>Babbie</a:t>
            </a:r>
            <a:r>
              <a:rPr lang="tr-TR" sz="1600" dirty="0" smtClean="0"/>
              <a:t>, 2007, s. 23</a:t>
            </a:r>
            <a:endParaRPr lang="tr-TR" sz="1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0"/>
            <a:ext cx="7452320" cy="83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Kuram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Birtakım olguları veya olgusal ilişkileri açıklayan kavramsal sistem</a:t>
            </a:r>
          </a:p>
          <a:p>
            <a:r>
              <a:rPr lang="tr-TR" dirty="0"/>
              <a:t>Ampirik gerçeklik hakkında mantıksal olarak birbiriyle ilişkili bir dizi önerme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Kuram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“Toplumsal dünya hakkındaki bilgileri özetleyen ve düzenleyen, onun nasıl işlediğini açıklayan birbiriyle bağlantılı fikirlerden oluşan sistem”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6033457" y="6015038"/>
            <a:ext cx="288893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/>
              <a:t>Kaynak: </a:t>
            </a:r>
            <a:r>
              <a:rPr lang="tr-TR" sz="1600" dirty="0" err="1" smtClean="0"/>
              <a:t>Neuman</a:t>
            </a:r>
            <a:r>
              <a:rPr lang="tr-TR" sz="1600" dirty="0" smtClean="0"/>
              <a:t>, 2006, s. 13</a:t>
            </a:r>
            <a:endParaRPr lang="tr-T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7884368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Kuram Örneği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z="2800" dirty="0"/>
              <a:t>Aile içi şiddet 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Polisin seçenekleri / bakış açıları (kuram değil)</a:t>
            </a:r>
          </a:p>
          <a:p>
            <a:pPr lvl="1">
              <a:lnSpc>
                <a:spcPct val="90000"/>
              </a:lnSpc>
            </a:pPr>
            <a:r>
              <a:rPr lang="tr-TR" sz="2400" dirty="0"/>
              <a:t>Kısa dönem barış için zorunlu ayrılık (ailevi sorun)</a:t>
            </a:r>
          </a:p>
          <a:p>
            <a:pPr lvl="1">
              <a:lnSpc>
                <a:spcPct val="90000"/>
              </a:lnSpc>
            </a:pPr>
            <a:r>
              <a:rPr lang="tr-TR" sz="2400" dirty="0"/>
              <a:t>Arabuluculuk (danışmanlık)</a:t>
            </a:r>
          </a:p>
          <a:p>
            <a:pPr lvl="1">
              <a:lnSpc>
                <a:spcPct val="90000"/>
              </a:lnSpc>
            </a:pPr>
            <a:r>
              <a:rPr lang="tr-TR" sz="2400" dirty="0"/>
              <a:t>Tutuklama (suç)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Caydırma kuramı (suçun cezalandırılması – böylece bir daha aynı suçu işlemek isteyenler de caydırılmış oluyor)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Damgalama kuramı (Suçluyu cezalandırarak damgalarsanız bu kişi gene aynı suçu işler)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129232" y="6021288"/>
            <a:ext cx="270298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>
                <a:latin typeface="+mn-lt"/>
              </a:rPr>
              <a:t>Kaynak: </a:t>
            </a:r>
            <a:r>
              <a:rPr lang="tr-TR" sz="1600" dirty="0" err="1" smtClean="0">
                <a:latin typeface="+mn-lt"/>
              </a:rPr>
              <a:t>Schutt</a:t>
            </a:r>
            <a:r>
              <a:rPr lang="tr-TR" sz="1600" dirty="0" smtClean="0">
                <a:latin typeface="+mn-lt"/>
              </a:rPr>
              <a:t>, 1999, s. 36</a:t>
            </a:r>
            <a:endParaRPr lang="tr-TR" sz="1600" dirty="0">
              <a:latin typeface="+mn-lt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675687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4000" dirty="0"/>
              <a:t>İki </a:t>
            </a:r>
            <a:r>
              <a:rPr lang="tr-TR" sz="4000" dirty="0" smtClean="0"/>
              <a:t>Kuramın Aile İçi Şiddete Yaklaşımı</a:t>
            </a:r>
            <a:endParaRPr lang="tr-TR" sz="4000" dirty="0"/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1475656" y="1124744"/>
            <a:ext cx="730885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000" u="sng" dirty="0">
                <a:latin typeface="+mn-lt"/>
              </a:rPr>
              <a:t>Rasyonel Seçenek		</a:t>
            </a:r>
            <a:r>
              <a:rPr lang="tr-TR" sz="2000" u="sng" dirty="0" smtClean="0">
                <a:latin typeface="+mn-lt"/>
              </a:rPr>
              <a:t>   Simgesel </a:t>
            </a:r>
            <a:r>
              <a:rPr lang="tr-TR" sz="2000" u="sng" dirty="0">
                <a:latin typeface="+mn-lt"/>
              </a:rPr>
              <a:t>Etkileşimcilik</a:t>
            </a: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auto">
          <a:xfrm>
            <a:off x="251520" y="1772816"/>
            <a:ext cx="135325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r-TR" sz="2000" b="1" dirty="0">
                <a:latin typeface="+mn-lt"/>
              </a:rPr>
              <a:t>Kuramsal </a:t>
            </a:r>
          </a:p>
          <a:p>
            <a:pPr algn="l"/>
            <a:r>
              <a:rPr lang="tr-TR" sz="2000" b="1" dirty="0">
                <a:latin typeface="+mn-lt"/>
              </a:rPr>
              <a:t>varsayım</a:t>
            </a:r>
          </a:p>
        </p:txBody>
      </p:sp>
      <p:sp>
        <p:nvSpPr>
          <p:cNvPr id="585734" name="Text Box 6"/>
          <p:cNvSpPr txBox="1">
            <a:spLocks noChangeArrowheads="1"/>
          </p:cNvSpPr>
          <p:nvPr/>
        </p:nvSpPr>
        <p:spPr bwMode="auto">
          <a:xfrm>
            <a:off x="1907704" y="1595021"/>
            <a:ext cx="3777854" cy="47089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tr-TR" sz="2000" dirty="0">
                <a:latin typeface="+mn-lt"/>
              </a:rPr>
              <a:t>İnsanların davranışı hareket-</a:t>
            </a:r>
          </a:p>
          <a:p>
            <a:pPr algn="l"/>
            <a:r>
              <a:rPr lang="tr-TR" sz="2000" dirty="0" err="1">
                <a:latin typeface="+mn-lt"/>
              </a:rPr>
              <a:t>lerinin</a:t>
            </a:r>
            <a:r>
              <a:rPr lang="tr-TR" sz="2000" dirty="0">
                <a:latin typeface="+mn-lt"/>
              </a:rPr>
              <a:t> maliyet/yararıyla şekillenir</a:t>
            </a:r>
          </a:p>
          <a:p>
            <a:pPr algn="l"/>
            <a:endParaRPr lang="tr-TR" sz="2000" dirty="0">
              <a:latin typeface="+mn-lt"/>
            </a:endParaRPr>
          </a:p>
          <a:p>
            <a:pPr algn="l"/>
            <a:endParaRPr lang="tr-TR" sz="2000" dirty="0" smtClean="0">
              <a:latin typeface="+mn-lt"/>
            </a:endParaRPr>
          </a:p>
          <a:p>
            <a:pPr algn="l"/>
            <a:r>
              <a:rPr lang="tr-TR" sz="2000" dirty="0" smtClean="0">
                <a:latin typeface="+mn-lt"/>
              </a:rPr>
              <a:t>Caydırma </a:t>
            </a:r>
            <a:r>
              <a:rPr lang="tr-TR" sz="2000" dirty="0">
                <a:latin typeface="+mn-lt"/>
              </a:rPr>
              <a:t>kuramı: yararı </a:t>
            </a:r>
          </a:p>
          <a:p>
            <a:pPr algn="l"/>
            <a:r>
              <a:rPr lang="tr-TR" sz="2000" dirty="0">
                <a:latin typeface="+mn-lt"/>
              </a:rPr>
              <a:t>zararından fazlaysa insanlar </a:t>
            </a:r>
          </a:p>
          <a:p>
            <a:pPr algn="l"/>
            <a:r>
              <a:rPr lang="tr-TR" sz="2000" dirty="0">
                <a:latin typeface="+mn-lt"/>
              </a:rPr>
              <a:t>suç işliyor</a:t>
            </a:r>
          </a:p>
          <a:p>
            <a:pPr algn="l"/>
            <a:endParaRPr lang="tr-TR" sz="2000" dirty="0">
              <a:latin typeface="+mn-lt"/>
            </a:endParaRPr>
          </a:p>
          <a:p>
            <a:pPr algn="l"/>
            <a:endParaRPr lang="tr-TR" sz="2000" dirty="0">
              <a:latin typeface="+mn-lt"/>
            </a:endParaRPr>
          </a:p>
          <a:p>
            <a:pPr algn="l"/>
            <a:r>
              <a:rPr lang="tr-TR" sz="2000" dirty="0">
                <a:latin typeface="+mn-lt"/>
              </a:rPr>
              <a:t>Şiddet uygulayan bunun </a:t>
            </a:r>
          </a:p>
          <a:p>
            <a:pPr algn="l"/>
            <a:r>
              <a:rPr lang="tr-TR" sz="2000" dirty="0">
                <a:latin typeface="+mn-lt"/>
              </a:rPr>
              <a:t>maliyetini (tutuklama)</a:t>
            </a:r>
          </a:p>
          <a:p>
            <a:pPr algn="l"/>
            <a:r>
              <a:rPr lang="tr-TR" sz="2000" dirty="0">
                <a:latin typeface="+mn-lt"/>
              </a:rPr>
              <a:t>gördükten sonra tekrar</a:t>
            </a:r>
          </a:p>
          <a:p>
            <a:pPr algn="l"/>
            <a:r>
              <a:rPr lang="tr-TR" sz="2000" dirty="0">
                <a:latin typeface="+mn-lt"/>
              </a:rPr>
              <a:t>yapmamaya karar verir</a:t>
            </a:r>
          </a:p>
          <a:p>
            <a:pPr algn="l"/>
            <a:r>
              <a:rPr lang="tr-TR" sz="2000" dirty="0">
                <a:latin typeface="+mn-lt"/>
              </a:rPr>
              <a:t> 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139461" y="2963446"/>
            <a:ext cx="165782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r-TR" sz="2000" b="1" dirty="0">
                <a:latin typeface="+mn-lt"/>
              </a:rPr>
              <a:t>Kriminolojik</a:t>
            </a:r>
          </a:p>
          <a:p>
            <a:pPr algn="l"/>
            <a:r>
              <a:rPr lang="tr-TR" sz="2000" b="1" dirty="0">
                <a:latin typeface="+mn-lt"/>
              </a:rPr>
              <a:t>bileşen</a:t>
            </a:r>
          </a:p>
        </p:txBody>
      </p:sp>
      <p:sp>
        <p:nvSpPr>
          <p:cNvPr id="585737" name="Text Box 9"/>
          <p:cNvSpPr txBox="1">
            <a:spLocks noChangeArrowheads="1"/>
          </p:cNvSpPr>
          <p:nvPr/>
        </p:nvSpPr>
        <p:spPr bwMode="auto">
          <a:xfrm>
            <a:off x="0" y="4437112"/>
            <a:ext cx="1907704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tr-TR" sz="2000" b="1" dirty="0">
                <a:latin typeface="+mn-lt"/>
              </a:rPr>
              <a:t>Kestirim</a:t>
            </a:r>
          </a:p>
          <a:p>
            <a:pPr algn="l"/>
            <a:r>
              <a:rPr lang="tr-TR" sz="2000" b="1" dirty="0">
                <a:latin typeface="+mn-lt"/>
              </a:rPr>
              <a:t>(tutuklama-</a:t>
            </a:r>
          </a:p>
          <a:p>
            <a:pPr algn="l"/>
            <a:r>
              <a:rPr lang="tr-TR" sz="2000" b="1" dirty="0" err="1">
                <a:latin typeface="+mn-lt"/>
              </a:rPr>
              <a:t>nın</a:t>
            </a:r>
            <a:r>
              <a:rPr lang="tr-TR" sz="2000" b="1" dirty="0">
                <a:latin typeface="+mn-lt"/>
              </a:rPr>
              <a:t> aile içi</a:t>
            </a:r>
          </a:p>
          <a:p>
            <a:pPr algn="l"/>
            <a:r>
              <a:rPr lang="tr-TR" sz="2000" b="1" dirty="0">
                <a:latin typeface="+mn-lt"/>
              </a:rPr>
              <a:t>ş</a:t>
            </a:r>
            <a:r>
              <a:rPr lang="tr-TR" sz="2000" b="1" dirty="0" smtClean="0">
                <a:latin typeface="+mn-lt"/>
              </a:rPr>
              <a:t>iddete etkisi</a:t>
            </a:r>
            <a:r>
              <a:rPr lang="tr-TR" sz="2000" b="1" dirty="0">
                <a:latin typeface="+mn-lt"/>
              </a:rPr>
              <a:t>)</a:t>
            </a:r>
          </a:p>
        </p:txBody>
      </p:sp>
      <p:sp>
        <p:nvSpPr>
          <p:cNvPr id="585738" name="Text Box 10"/>
          <p:cNvSpPr txBox="1">
            <a:spLocks noChangeArrowheads="1"/>
          </p:cNvSpPr>
          <p:nvPr/>
        </p:nvSpPr>
        <p:spPr bwMode="auto">
          <a:xfrm>
            <a:off x="5698354" y="1517233"/>
            <a:ext cx="3496470" cy="440120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r-TR" sz="2000" dirty="0">
                <a:latin typeface="+mn-lt"/>
              </a:rPr>
              <a:t>İnsanlar nesnelere, davranış-</a:t>
            </a:r>
          </a:p>
          <a:p>
            <a:pPr algn="l"/>
            <a:r>
              <a:rPr lang="tr-TR" sz="2000" dirty="0" err="1">
                <a:latin typeface="+mn-lt"/>
              </a:rPr>
              <a:t>lara</a:t>
            </a:r>
            <a:r>
              <a:rPr lang="tr-TR" sz="2000" dirty="0">
                <a:latin typeface="+mn-lt"/>
              </a:rPr>
              <a:t> ve diğer insanlara</a:t>
            </a:r>
          </a:p>
          <a:p>
            <a:pPr algn="l"/>
            <a:r>
              <a:rPr lang="tr-TR" sz="2000" dirty="0">
                <a:latin typeface="+mn-lt"/>
              </a:rPr>
              <a:t>simgesel anlamlar yüklerler</a:t>
            </a:r>
          </a:p>
          <a:p>
            <a:pPr algn="l"/>
            <a:endParaRPr lang="tr-TR" sz="2000" dirty="0">
              <a:latin typeface="+mn-lt"/>
            </a:endParaRPr>
          </a:p>
          <a:p>
            <a:pPr algn="l"/>
            <a:endParaRPr lang="tr-TR" sz="2000" dirty="0" smtClean="0">
              <a:latin typeface="+mn-lt"/>
            </a:endParaRPr>
          </a:p>
          <a:p>
            <a:pPr algn="l"/>
            <a:r>
              <a:rPr lang="tr-TR" sz="2000" dirty="0" smtClean="0">
                <a:latin typeface="+mn-lt"/>
              </a:rPr>
              <a:t>Damgalama </a:t>
            </a:r>
            <a:r>
              <a:rPr lang="tr-TR" sz="2000" dirty="0">
                <a:latin typeface="+mn-lt"/>
              </a:rPr>
              <a:t>kuramı: suç </a:t>
            </a:r>
          </a:p>
          <a:p>
            <a:pPr algn="l"/>
            <a:r>
              <a:rPr lang="tr-TR" sz="2000" dirty="0">
                <a:latin typeface="+mn-lt"/>
              </a:rPr>
              <a:t>İşleyenin damgalanması </a:t>
            </a:r>
          </a:p>
          <a:p>
            <a:pPr algn="l"/>
            <a:r>
              <a:rPr lang="tr-TR" sz="2000" dirty="0">
                <a:latin typeface="+mn-lt"/>
              </a:rPr>
              <a:t>daha fazla suç işlenmesine</a:t>
            </a:r>
          </a:p>
          <a:p>
            <a:pPr algn="l"/>
            <a:r>
              <a:rPr lang="tr-TR" sz="2000" dirty="0">
                <a:latin typeface="+mn-lt"/>
              </a:rPr>
              <a:t>n</a:t>
            </a:r>
            <a:r>
              <a:rPr lang="tr-TR" sz="2000" dirty="0" smtClean="0">
                <a:latin typeface="+mn-lt"/>
              </a:rPr>
              <a:t>eden </a:t>
            </a:r>
            <a:r>
              <a:rPr lang="tr-TR" sz="2000" dirty="0">
                <a:latin typeface="+mn-lt"/>
              </a:rPr>
              <a:t>oluyor</a:t>
            </a:r>
          </a:p>
          <a:p>
            <a:pPr algn="l"/>
            <a:endParaRPr lang="tr-TR" sz="2000" dirty="0">
              <a:latin typeface="+mn-lt"/>
            </a:endParaRPr>
          </a:p>
          <a:p>
            <a:pPr algn="l"/>
            <a:endParaRPr lang="tr-TR" sz="2000" dirty="0" smtClean="0">
              <a:latin typeface="+mn-lt"/>
            </a:endParaRPr>
          </a:p>
          <a:p>
            <a:pPr algn="l"/>
            <a:r>
              <a:rPr lang="tr-TR" sz="2000" dirty="0" smtClean="0">
                <a:latin typeface="+mn-lt"/>
              </a:rPr>
              <a:t>Şiddet </a:t>
            </a:r>
            <a:r>
              <a:rPr lang="tr-TR" sz="2000" dirty="0">
                <a:latin typeface="+mn-lt"/>
              </a:rPr>
              <a:t>uygulayan bir kez </a:t>
            </a:r>
          </a:p>
          <a:p>
            <a:pPr algn="l"/>
            <a:r>
              <a:rPr lang="tr-TR" sz="2000" dirty="0">
                <a:latin typeface="+mn-lt"/>
              </a:rPr>
              <a:t>damgalandıktan sonra </a:t>
            </a:r>
          </a:p>
          <a:p>
            <a:pPr algn="l"/>
            <a:r>
              <a:rPr lang="tr-TR" sz="2000" dirty="0">
                <a:latin typeface="+mn-lt"/>
              </a:rPr>
              <a:t>daha sık bu suçu işler </a:t>
            </a:r>
          </a:p>
        </p:txBody>
      </p:sp>
      <p:sp>
        <p:nvSpPr>
          <p:cNvPr id="585739" name="Text Box 11"/>
          <p:cNvSpPr txBox="1">
            <a:spLocks noChangeArrowheads="1"/>
          </p:cNvSpPr>
          <p:nvPr/>
        </p:nvSpPr>
        <p:spPr bwMode="auto">
          <a:xfrm>
            <a:off x="6129232" y="6021288"/>
            <a:ext cx="270298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>
                <a:latin typeface="+mn-lt"/>
              </a:rPr>
              <a:t>Kaynak: </a:t>
            </a:r>
            <a:r>
              <a:rPr lang="tr-TR" sz="1600" dirty="0" err="1" smtClean="0">
                <a:latin typeface="+mn-lt"/>
              </a:rPr>
              <a:t>Schutt</a:t>
            </a:r>
            <a:r>
              <a:rPr lang="tr-TR" sz="1600" dirty="0" smtClean="0">
                <a:latin typeface="+mn-lt"/>
              </a:rPr>
              <a:t>, 1999, s. 37</a:t>
            </a:r>
            <a:endParaRPr lang="tr-TR" sz="1600" dirty="0">
              <a:latin typeface="+mn-lt"/>
            </a:endParaRPr>
          </a:p>
        </p:txBody>
      </p:sp>
      <p:sp>
        <p:nvSpPr>
          <p:cNvPr id="10" name="9 Aşağı Ok"/>
          <p:cNvSpPr/>
          <p:nvPr/>
        </p:nvSpPr>
        <p:spPr bwMode="auto">
          <a:xfrm>
            <a:off x="3203848" y="2420888"/>
            <a:ext cx="432048" cy="6480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10 Aşağı Ok"/>
          <p:cNvSpPr/>
          <p:nvPr/>
        </p:nvSpPr>
        <p:spPr bwMode="auto">
          <a:xfrm>
            <a:off x="3275856" y="4005064"/>
            <a:ext cx="432048" cy="6480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11 Aşağı Ok"/>
          <p:cNvSpPr/>
          <p:nvPr/>
        </p:nvSpPr>
        <p:spPr bwMode="auto">
          <a:xfrm>
            <a:off x="7164288" y="4365104"/>
            <a:ext cx="432048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12 Aşağı Ok"/>
          <p:cNvSpPr/>
          <p:nvPr/>
        </p:nvSpPr>
        <p:spPr bwMode="auto">
          <a:xfrm>
            <a:off x="7092280" y="2492896"/>
            <a:ext cx="432048" cy="6480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Dünya Görüşü / Paradigma</a:t>
            </a:r>
            <a:endParaRPr lang="tr-TR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Monotype Sorts" pitchFamily="2" charset="2"/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467544" y="126876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</a:pPr>
            <a:r>
              <a:rPr lang="tr-TR" sz="3200" dirty="0">
                <a:latin typeface="Trebuchet MS" pitchFamily="34" charset="0"/>
              </a:rPr>
              <a:t>Gözlemlerimizi ya da akıl yürütmemizi düzenlemek için kullandığımız temel modeller, genel </a:t>
            </a:r>
            <a:r>
              <a:rPr lang="tr-TR" sz="3200" dirty="0" smtClean="0">
                <a:latin typeface="Trebuchet MS" pitchFamily="34" charset="0"/>
              </a:rPr>
              <a:t>çerçeveler, dünya görüşleri </a:t>
            </a:r>
            <a:r>
              <a:rPr lang="tr-TR" sz="3200" dirty="0">
                <a:latin typeface="Trebuchet MS" pitchFamily="34" charset="0"/>
              </a:rPr>
              <a:t>ya da bakış açıları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</a:pPr>
            <a:r>
              <a:rPr lang="tr-TR" sz="3200" dirty="0" smtClean="0">
                <a:latin typeface="Trebuchet MS" pitchFamily="34" charset="0"/>
              </a:rPr>
              <a:t>Pozitivizm, yapısal işlevselcilik, akılcı nesnellik, </a:t>
            </a:r>
            <a:r>
              <a:rPr lang="tr-TR" sz="3200" dirty="0" err="1" smtClean="0">
                <a:latin typeface="Trebuchet MS" pitchFamily="34" charset="0"/>
              </a:rPr>
              <a:t>vd</a:t>
            </a:r>
            <a:r>
              <a:rPr lang="tr-TR" sz="3200" dirty="0" smtClean="0">
                <a:latin typeface="Trebuchet MS" pitchFamily="34" charset="0"/>
              </a:rPr>
              <a:t>. 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</a:pPr>
            <a:endParaRPr lang="tr-TR" sz="3200" dirty="0">
              <a:latin typeface="Trebuchet MS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</a:pPr>
            <a:endParaRPr lang="tr-TR" sz="3200" dirty="0">
              <a:latin typeface="Trebuchet MS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tr-TR" sz="3200" dirty="0">
              <a:latin typeface="Trebuchet MS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</a:pPr>
            <a:endParaRPr lang="tr-TR" sz="3200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7884368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Bilimsel Yöntem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Açık seçik, denetlenebilir, yansız, eleştirici, düzeltici, deneyici, seçici, akla uygun, duyarlığı yüksek, olgusal düzeyde, bilinen en güvenli sorun çözme yöntemi</a:t>
            </a:r>
          </a:p>
          <a:p>
            <a:r>
              <a:rPr lang="tr-TR" dirty="0"/>
              <a:t>Bilim üretme yolu</a:t>
            </a:r>
          </a:p>
          <a:p>
            <a:r>
              <a:rPr lang="tr-TR" dirty="0"/>
              <a:t>Bilimsel yöntem tümdengelim ve tümevarımın bir sentezidir.</a:t>
            </a:r>
          </a:p>
          <a:p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662473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Plan</a:t>
            </a:r>
            <a:endParaRPr lang="tr-TR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2800" dirty="0" smtClean="0"/>
              <a:t>Bilim</a:t>
            </a:r>
          </a:p>
          <a:p>
            <a:r>
              <a:rPr lang="tr-TR" sz="2800" dirty="0" smtClean="0"/>
              <a:t>Bilimsel yöntem</a:t>
            </a:r>
          </a:p>
          <a:p>
            <a:r>
              <a:rPr lang="tr-TR" sz="2800" dirty="0" smtClean="0"/>
              <a:t>Kuram</a:t>
            </a:r>
          </a:p>
          <a:p>
            <a:r>
              <a:rPr lang="tr-TR" sz="2800" dirty="0" smtClean="0"/>
              <a:t>Paradigma</a:t>
            </a:r>
          </a:p>
          <a:p>
            <a:r>
              <a:rPr lang="tr-TR" sz="2800" dirty="0" smtClean="0"/>
              <a:t>Araştırma</a:t>
            </a:r>
          </a:p>
          <a:p>
            <a:r>
              <a:rPr lang="tr-TR" sz="2800" dirty="0" smtClean="0"/>
              <a:t>Araştırma türleri</a:t>
            </a:r>
          </a:p>
          <a:p>
            <a:r>
              <a:rPr lang="tr-TR" sz="2800" dirty="0" smtClean="0"/>
              <a:t>Araştırma süreci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Yöntem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“Bilimsel topluluğun bilgi üretmek ve değerlendirmek için kullandığı fikirler, kurallar, teknik ve yaklaşımlar”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6033457" y="6015038"/>
            <a:ext cx="288893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/>
              <a:t>Kaynak: </a:t>
            </a:r>
            <a:r>
              <a:rPr lang="tr-TR" sz="1600" dirty="0" err="1" smtClean="0"/>
              <a:t>Neuman</a:t>
            </a:r>
            <a:r>
              <a:rPr lang="tr-TR" sz="1600" dirty="0" smtClean="0"/>
              <a:t>, 2006, s. 17</a:t>
            </a:r>
            <a:endParaRPr lang="tr-TR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Topluluğun Normları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Bilimcilerin araştırmalarını nasıl yürüteceklerini düzenleyen bir dizi resmi olmayan kural, ilke ve değer</a:t>
            </a:r>
          </a:p>
          <a:p>
            <a:endParaRPr lang="tr-TR" dirty="0" smtClean="0"/>
          </a:p>
          <a:p>
            <a:r>
              <a:rPr lang="tr-TR" dirty="0" smtClean="0"/>
              <a:t>Evrenselcilik</a:t>
            </a:r>
          </a:p>
          <a:p>
            <a:r>
              <a:rPr lang="tr-TR" dirty="0" smtClean="0"/>
              <a:t>Örgütlü şüphecilik</a:t>
            </a:r>
          </a:p>
          <a:p>
            <a:r>
              <a:rPr lang="tr-TR" dirty="0" smtClean="0"/>
              <a:t>Tarafsızlık</a:t>
            </a:r>
          </a:p>
          <a:p>
            <a:r>
              <a:rPr lang="tr-TR" dirty="0" smtClean="0"/>
              <a:t>Paylaşımcılık</a:t>
            </a:r>
          </a:p>
          <a:p>
            <a:r>
              <a:rPr lang="tr-TR" dirty="0" smtClean="0"/>
              <a:t>Dürüstlük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6033457" y="6015038"/>
            <a:ext cx="288893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/>
              <a:t>Kaynak: </a:t>
            </a:r>
            <a:r>
              <a:rPr lang="tr-TR" sz="1600" dirty="0" err="1" smtClean="0"/>
              <a:t>Neuman</a:t>
            </a:r>
            <a:r>
              <a:rPr lang="tr-TR" sz="1600" dirty="0" smtClean="0"/>
              <a:t>, 2006, s. 16</a:t>
            </a:r>
            <a:endParaRPr lang="tr-TR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0"/>
            <a:ext cx="8964488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200" dirty="0"/>
              <a:t>Bilimsel Yöntemin Dayandığı Temel Varsayımlar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6792"/>
            <a:ext cx="8686800" cy="4065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Olaylar arasında neden-sonuç ilişkisi olması</a:t>
            </a:r>
          </a:p>
          <a:p>
            <a:r>
              <a:rPr lang="tr-TR" dirty="0"/>
              <a:t>Olayların incelenmesi</a:t>
            </a:r>
          </a:p>
          <a:p>
            <a:r>
              <a:rPr lang="tr-TR" dirty="0"/>
              <a:t>Tümevarım/tümdengelim ile geçerli/güvenilir bilgi toplanabilmesi</a:t>
            </a:r>
          </a:p>
          <a:p>
            <a:r>
              <a:rPr lang="tr-TR" dirty="0"/>
              <a:t>Olayların metafiziğe dayanmadan açıklanabilmesi</a:t>
            </a:r>
          </a:p>
          <a:p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0"/>
            <a:ext cx="7740352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Bilimsel Yöntemin Aşamaları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tr-TR" dirty="0"/>
              <a:t>1- Güçlüğün sezilmesi</a:t>
            </a:r>
          </a:p>
          <a:p>
            <a:pPr>
              <a:buNone/>
            </a:pPr>
            <a:r>
              <a:rPr lang="tr-TR" dirty="0"/>
              <a:t>2- Sorunun tanımlanması</a:t>
            </a:r>
          </a:p>
          <a:p>
            <a:pPr>
              <a:buNone/>
            </a:pPr>
            <a:r>
              <a:rPr lang="tr-TR" dirty="0"/>
              <a:t>3- Çözümün tahmin edilmesi</a:t>
            </a:r>
          </a:p>
          <a:p>
            <a:pPr>
              <a:buNone/>
            </a:pPr>
            <a:r>
              <a:rPr lang="tr-TR" dirty="0"/>
              <a:t>4- Gözlenebilir sınayıcıların belirlenmesi</a:t>
            </a:r>
          </a:p>
          <a:p>
            <a:pPr>
              <a:buNone/>
            </a:pPr>
            <a:r>
              <a:rPr lang="tr-TR" dirty="0"/>
              <a:t>5- Deneme ve değerlendirmelerin yapılması</a:t>
            </a:r>
          </a:p>
          <a:p>
            <a:pPr>
              <a:buNone/>
            </a:pPr>
            <a:r>
              <a:rPr lang="tr-TR" dirty="0"/>
              <a:t>6- Raporlaştırma</a:t>
            </a:r>
          </a:p>
        </p:txBody>
      </p: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6084168" y="6021288"/>
            <a:ext cx="282147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/>
              <a:t>Kaynak: </a:t>
            </a:r>
            <a:r>
              <a:rPr lang="tr-TR" sz="1600" dirty="0" err="1" smtClean="0"/>
              <a:t>Karasar</a:t>
            </a:r>
            <a:r>
              <a:rPr lang="tr-TR" sz="1600" dirty="0" smtClean="0"/>
              <a:t>, 1995, s. 14</a:t>
            </a:r>
            <a:endParaRPr lang="tr-TR" sz="1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0"/>
            <a:ext cx="7668344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Olayların incelenmesi, bilgilerin toplanması, düzenlenmesi, analiz ve senteze tabi tutulması, yorumlanması, değerlendirilmesi ve anlamlı bilgiler bütünü haline getirilmesi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Araştırma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“Araştırmacıların toplumsal dünya hakkında bilimsel temelli bilgi üretmek için sistematik olarak uyguladığı yöntem ve yöntembilimlerin bir toplamıdır”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6090363" y="6015038"/>
            <a:ext cx="277512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 dirty="0"/>
              <a:t>Kaynak: </a:t>
            </a:r>
            <a:r>
              <a:rPr lang="tr-TR" sz="1600" dirty="0" err="1" smtClean="0"/>
              <a:t>Neuman</a:t>
            </a:r>
            <a:r>
              <a:rPr lang="tr-TR" sz="1600" dirty="0" smtClean="0"/>
              <a:t>, 2006, s. 2</a:t>
            </a:r>
            <a:endParaRPr lang="tr-TR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7884368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 Türleri I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/>
              <a:t>Temel araştırmalar </a:t>
            </a:r>
          </a:p>
          <a:p>
            <a:pPr lvl="1"/>
            <a:r>
              <a:rPr lang="tr-TR"/>
              <a:t>Kuram geliştirmeye yönelik bilgi üretmek</a:t>
            </a:r>
          </a:p>
          <a:p>
            <a:pPr lvl="1"/>
            <a:r>
              <a:rPr lang="tr-TR"/>
              <a:t>Varolan bilgiye yenilerini katmak</a:t>
            </a:r>
          </a:p>
          <a:p>
            <a:pPr lvl="1"/>
            <a:r>
              <a:rPr lang="tr-TR"/>
              <a:t>Açıklama -&gt; Ayrıntı saptama -&gt; Neden-sonuç ilişkisi saptama -&gt; Kuram geliştirme</a:t>
            </a:r>
          </a:p>
        </p:txBody>
      </p:sp>
      <p:sp>
        <p:nvSpPr>
          <p:cNvPr id="573444" name="Rectangle 4"/>
          <p:cNvSpPr>
            <a:spLocks noGrp="1" noChangeArrowheads="1"/>
          </p:cNvSpPr>
          <p:nvPr>
            <p:ph type="body"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/>
              <a:t>Uygulamalı araştırmalar</a:t>
            </a:r>
          </a:p>
          <a:p>
            <a:pPr lvl="1"/>
            <a:r>
              <a:rPr lang="tr-TR"/>
              <a:t>Üretilen bilgilerin değerlendirilmesiyle sorunların fiili çözümü (aksiyon araştırmaları, AR-GE araştırmaları)</a:t>
            </a:r>
          </a:p>
          <a:p>
            <a:pPr lvl="1"/>
            <a:r>
              <a:rPr lang="tr-TR"/>
              <a:t>Türleri: Değerlendirme, aksiyon, toplumsal etki ölçümü </a:t>
            </a:r>
          </a:p>
          <a:p>
            <a:pPr>
              <a:buFont typeface="Monotype Sorts" pitchFamily="2" charset="2"/>
              <a:buNone/>
            </a:pPr>
            <a:endParaRPr lang="tr-TR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0"/>
            <a:ext cx="774035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 Türleri II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/>
              <a:t>Niceliksel Araştırmalar</a:t>
            </a:r>
          </a:p>
          <a:p>
            <a:pPr lvl="1"/>
            <a:r>
              <a:rPr lang="tr-TR"/>
              <a:t>Maddi olguların ölçümü</a:t>
            </a:r>
          </a:p>
          <a:p>
            <a:pPr lvl="1"/>
            <a:r>
              <a:rPr lang="tr-TR"/>
              <a:t>Değişkenler üzerine odaklanır</a:t>
            </a:r>
          </a:p>
          <a:p>
            <a:pPr lvl="1"/>
            <a:r>
              <a:rPr lang="tr-TR"/>
              <a:t>Güvenilirlik önemli</a:t>
            </a:r>
          </a:p>
          <a:p>
            <a:pPr lvl="1"/>
            <a:r>
              <a:rPr lang="tr-TR"/>
              <a:t>Değerden arındırılmış</a:t>
            </a:r>
          </a:p>
          <a:p>
            <a:pPr lvl="1"/>
            <a:r>
              <a:rPr lang="tr-TR"/>
              <a:t>Bağlamdan bağımsız</a:t>
            </a:r>
          </a:p>
          <a:p>
            <a:pPr lvl="1"/>
            <a:r>
              <a:rPr lang="tr-TR"/>
              <a:t>Denek sayısı çok</a:t>
            </a:r>
          </a:p>
          <a:p>
            <a:pPr lvl="1"/>
            <a:r>
              <a:rPr lang="tr-TR"/>
              <a:t>Araştırmacı olayın dışında</a:t>
            </a:r>
          </a:p>
          <a:p>
            <a:pPr lvl="1"/>
            <a:endParaRPr lang="tr-TR"/>
          </a:p>
          <a:p>
            <a:endParaRPr lang="tr-TR"/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283968" y="1196752"/>
            <a:ext cx="4464050" cy="4897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dirty="0"/>
              <a:t>Niteliksel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800" dirty="0"/>
              <a:t>Araştırmalar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Sosyal gerçekliğin, kültürel anlamın yapısı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Etkileşimli süreçlere, olaylara odaklanır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Gerçeğe uygunluk önemli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Değerler var ve açık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Durumla sınırlı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Denek sayısı az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Tematik analiz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Araştırmacı olayın içinde</a:t>
            </a:r>
          </a:p>
        </p:txBody>
      </p:sp>
      <p:sp>
        <p:nvSpPr>
          <p:cNvPr id="649222" name="Text Box 6"/>
          <p:cNvSpPr txBox="1">
            <a:spLocks noChangeArrowheads="1"/>
          </p:cNvSpPr>
          <p:nvPr/>
        </p:nvSpPr>
        <p:spPr bwMode="auto">
          <a:xfrm>
            <a:off x="6956425" y="6165304"/>
            <a:ext cx="2187575" cy="2746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2003, s. 16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Nicel Araştırma </a:t>
            </a:r>
            <a:r>
              <a:rPr lang="tr-TR" dirty="0"/>
              <a:t>Sürecinin Aşamaları</a:t>
            </a:r>
          </a:p>
        </p:txBody>
      </p:sp>
      <p:sp>
        <p:nvSpPr>
          <p:cNvPr id="650244" name="Oval 4"/>
          <p:cNvSpPr>
            <a:spLocks noChangeArrowheads="1"/>
          </p:cNvSpPr>
          <p:nvPr/>
        </p:nvSpPr>
        <p:spPr bwMode="auto">
          <a:xfrm>
            <a:off x="3635896" y="2924944"/>
            <a:ext cx="1296987" cy="1150937"/>
          </a:xfrm>
          <a:prstGeom prst="ellipse">
            <a:avLst/>
          </a:prstGeom>
          <a:solidFill>
            <a:srgbClr val="01E5F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800">
                <a:solidFill>
                  <a:schemeClr val="bg2"/>
                </a:solidFill>
              </a:rPr>
              <a:t>Kuram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3564458" y="1196156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6444183" y="1988319"/>
            <a:ext cx="1944688" cy="936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6444183" y="3356744"/>
            <a:ext cx="1944688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611708" y="1916881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4932883" y="5083944"/>
            <a:ext cx="1944688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0" name="Rectangle 10"/>
          <p:cNvSpPr>
            <a:spLocks noChangeArrowheads="1"/>
          </p:cNvSpPr>
          <p:nvPr/>
        </p:nvSpPr>
        <p:spPr bwMode="auto">
          <a:xfrm>
            <a:off x="395610" y="5084613"/>
            <a:ext cx="2447999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540271" y="3501206"/>
            <a:ext cx="1944687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2" name="Text Box 12"/>
          <p:cNvSpPr txBox="1">
            <a:spLocks noChangeArrowheads="1"/>
          </p:cNvSpPr>
          <p:nvPr/>
        </p:nvSpPr>
        <p:spPr bwMode="auto">
          <a:xfrm>
            <a:off x="3715501" y="1334269"/>
            <a:ext cx="172515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1 Konu </a:t>
            </a:r>
            <a:r>
              <a:rPr lang="tr-TR" dirty="0" smtClean="0"/>
              <a:t>seç</a:t>
            </a:r>
            <a:endParaRPr lang="tr-TR" dirty="0"/>
          </a:p>
        </p:txBody>
      </p:sp>
      <p:sp>
        <p:nvSpPr>
          <p:cNvPr id="650253" name="Text Box 13"/>
          <p:cNvSpPr txBox="1">
            <a:spLocks noChangeArrowheads="1"/>
          </p:cNvSpPr>
          <p:nvPr/>
        </p:nvSpPr>
        <p:spPr bwMode="auto">
          <a:xfrm>
            <a:off x="6660306" y="2132285"/>
            <a:ext cx="150233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2 Soruya </a:t>
            </a:r>
          </a:p>
          <a:p>
            <a:r>
              <a:rPr lang="tr-TR" dirty="0" smtClean="0"/>
              <a:t>odaklan</a:t>
            </a:r>
            <a:endParaRPr lang="tr-TR" dirty="0"/>
          </a:p>
        </p:txBody>
      </p:sp>
      <p:sp>
        <p:nvSpPr>
          <p:cNvPr id="650254" name="Text Box 14"/>
          <p:cNvSpPr txBox="1">
            <a:spLocks noChangeArrowheads="1"/>
          </p:cNvSpPr>
          <p:nvPr/>
        </p:nvSpPr>
        <p:spPr bwMode="auto">
          <a:xfrm>
            <a:off x="6516290" y="3428429"/>
            <a:ext cx="208166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3 </a:t>
            </a:r>
            <a:r>
              <a:rPr lang="tr-TR" dirty="0" smtClean="0"/>
              <a:t>Araştırmayı </a:t>
            </a:r>
            <a:endParaRPr lang="tr-TR" dirty="0"/>
          </a:p>
          <a:p>
            <a:r>
              <a:rPr lang="tr-TR" dirty="0" smtClean="0"/>
              <a:t>tasarla</a:t>
            </a:r>
            <a:endParaRPr lang="tr-TR" dirty="0"/>
          </a:p>
        </p:txBody>
      </p:sp>
      <p:sp>
        <p:nvSpPr>
          <p:cNvPr id="650255" name="Text Box 15"/>
          <p:cNvSpPr txBox="1">
            <a:spLocks noChangeArrowheads="1"/>
          </p:cNvSpPr>
          <p:nvPr/>
        </p:nvSpPr>
        <p:spPr bwMode="auto">
          <a:xfrm>
            <a:off x="5031218" y="5295081"/>
            <a:ext cx="17257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4 Veri </a:t>
            </a:r>
            <a:r>
              <a:rPr lang="tr-TR" dirty="0" smtClean="0"/>
              <a:t>topla</a:t>
            </a:r>
            <a:endParaRPr lang="tr-TR" dirty="0"/>
          </a:p>
        </p:txBody>
      </p:sp>
      <p:sp>
        <p:nvSpPr>
          <p:cNvPr id="650256" name="Text Box 16"/>
          <p:cNvSpPr txBox="1">
            <a:spLocks noChangeArrowheads="1"/>
          </p:cNvSpPr>
          <p:nvPr/>
        </p:nvSpPr>
        <p:spPr bwMode="auto">
          <a:xfrm>
            <a:off x="323602" y="5228629"/>
            <a:ext cx="2617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5 </a:t>
            </a:r>
            <a:r>
              <a:rPr lang="tr-TR" dirty="0" smtClean="0"/>
              <a:t>Verileri analiz et</a:t>
            </a:r>
            <a:endParaRPr lang="tr-TR" dirty="0"/>
          </a:p>
        </p:txBody>
      </p:sp>
      <p:sp>
        <p:nvSpPr>
          <p:cNvPr id="650257" name="Text Box 17"/>
          <p:cNvSpPr txBox="1">
            <a:spLocks noChangeArrowheads="1"/>
          </p:cNvSpPr>
          <p:nvPr/>
        </p:nvSpPr>
        <p:spPr bwMode="auto">
          <a:xfrm>
            <a:off x="755650" y="3428429"/>
            <a:ext cx="138435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6 </a:t>
            </a:r>
            <a:r>
              <a:rPr lang="tr-TR" dirty="0" smtClean="0"/>
              <a:t>Verileri</a:t>
            </a:r>
            <a:endParaRPr lang="tr-TR" dirty="0"/>
          </a:p>
          <a:p>
            <a:r>
              <a:rPr lang="tr-TR" dirty="0" smtClean="0"/>
              <a:t>yorumla</a:t>
            </a:r>
            <a:endParaRPr lang="tr-TR" dirty="0"/>
          </a:p>
        </p:txBody>
      </p:sp>
      <p:sp>
        <p:nvSpPr>
          <p:cNvPr id="650258" name="Text Box 18"/>
          <p:cNvSpPr txBox="1">
            <a:spLocks noChangeArrowheads="1"/>
          </p:cNvSpPr>
          <p:nvPr/>
        </p:nvSpPr>
        <p:spPr bwMode="auto">
          <a:xfrm>
            <a:off x="509896" y="1910531"/>
            <a:ext cx="198163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7 </a:t>
            </a:r>
            <a:r>
              <a:rPr lang="tr-TR" dirty="0" smtClean="0"/>
              <a:t>Başkalarını</a:t>
            </a:r>
            <a:endParaRPr lang="tr-TR" dirty="0"/>
          </a:p>
          <a:p>
            <a:r>
              <a:rPr lang="tr-TR" dirty="0" smtClean="0"/>
              <a:t>bilgilendir </a:t>
            </a:r>
            <a:endParaRPr lang="tr-TR" dirty="0"/>
          </a:p>
        </p:txBody>
      </p:sp>
      <p:cxnSp>
        <p:nvCxnSpPr>
          <p:cNvPr id="650261" name="AutoShape 21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5440653" y="1565102"/>
            <a:ext cx="1975874" cy="423217"/>
          </a:xfrm>
          <a:prstGeom prst="curvedConnector2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650262" name="AutoShape 22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5440653" y="1565102"/>
            <a:ext cx="1975874" cy="423217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3" name="AutoShape 23"/>
          <p:cNvCxnSpPr>
            <a:cxnSpLocks noChangeShapeType="1"/>
            <a:stCxn id="650246" idx="2"/>
            <a:endCxn id="650247" idx="0"/>
          </p:cNvCxnSpPr>
          <p:nvPr/>
        </p:nvCxnSpPr>
        <p:spPr bwMode="auto">
          <a:xfrm rot="5400000">
            <a:off x="7214121" y="3140844"/>
            <a:ext cx="4064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4" name="AutoShape 24"/>
          <p:cNvCxnSpPr>
            <a:cxnSpLocks noChangeShapeType="1"/>
            <a:stCxn id="650247" idx="2"/>
            <a:endCxn id="650249" idx="3"/>
          </p:cNvCxnSpPr>
          <p:nvPr/>
        </p:nvCxnSpPr>
        <p:spPr bwMode="auto">
          <a:xfrm rot="5400000">
            <a:off x="6548165" y="4575150"/>
            <a:ext cx="1211262" cy="5270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5" name="AutoShape 25"/>
          <p:cNvCxnSpPr>
            <a:cxnSpLocks noChangeShapeType="1"/>
            <a:stCxn id="650249" idx="1"/>
            <a:endCxn id="650250" idx="3"/>
          </p:cNvCxnSpPr>
          <p:nvPr/>
        </p:nvCxnSpPr>
        <p:spPr bwMode="auto">
          <a:xfrm rot="10800000" flipV="1">
            <a:off x="2843609" y="5443512"/>
            <a:ext cx="2089274" cy="66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0270" name="Line 30"/>
          <p:cNvSpPr>
            <a:spLocks noChangeShapeType="1"/>
          </p:cNvSpPr>
          <p:nvPr/>
        </p:nvSpPr>
        <p:spPr bwMode="auto">
          <a:xfrm flipV="1">
            <a:off x="4212158" y="1916881"/>
            <a:ext cx="71438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1" name="Line 31"/>
          <p:cNvSpPr>
            <a:spLocks noChangeShapeType="1"/>
          </p:cNvSpPr>
          <p:nvPr/>
        </p:nvSpPr>
        <p:spPr bwMode="auto">
          <a:xfrm flipV="1">
            <a:off x="4859858" y="2709044"/>
            <a:ext cx="1584325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7" name="Line 37"/>
          <p:cNvSpPr>
            <a:spLocks noChangeShapeType="1"/>
          </p:cNvSpPr>
          <p:nvPr/>
        </p:nvSpPr>
        <p:spPr bwMode="auto">
          <a:xfrm>
            <a:off x="4932883" y="3572644"/>
            <a:ext cx="1511300" cy="1444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8" name="Line 38"/>
          <p:cNvSpPr>
            <a:spLocks noChangeShapeType="1"/>
          </p:cNvSpPr>
          <p:nvPr/>
        </p:nvSpPr>
        <p:spPr bwMode="auto">
          <a:xfrm>
            <a:off x="4572521" y="4004444"/>
            <a:ext cx="107950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9" name="Line 39"/>
          <p:cNvSpPr>
            <a:spLocks noChangeShapeType="1"/>
          </p:cNvSpPr>
          <p:nvPr/>
        </p:nvSpPr>
        <p:spPr bwMode="auto">
          <a:xfrm flipH="1">
            <a:off x="2556396" y="4075881"/>
            <a:ext cx="1584325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0" name="Line 40"/>
          <p:cNvSpPr>
            <a:spLocks noChangeShapeType="1"/>
          </p:cNvSpPr>
          <p:nvPr/>
        </p:nvSpPr>
        <p:spPr bwMode="auto">
          <a:xfrm flipH="1">
            <a:off x="2483371" y="3644081"/>
            <a:ext cx="11525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1" name="Line 41"/>
          <p:cNvSpPr>
            <a:spLocks noChangeShapeType="1"/>
          </p:cNvSpPr>
          <p:nvPr/>
        </p:nvSpPr>
        <p:spPr bwMode="auto">
          <a:xfrm flipH="1" flipV="1">
            <a:off x="2556396" y="2348681"/>
            <a:ext cx="129540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2" name="Text Box 42"/>
          <p:cNvSpPr txBox="1">
            <a:spLocks noChangeArrowheads="1"/>
          </p:cNvSpPr>
          <p:nvPr/>
        </p:nvSpPr>
        <p:spPr bwMode="auto">
          <a:xfrm>
            <a:off x="6956425" y="6165304"/>
            <a:ext cx="2187575" cy="2746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</a:t>
            </a:r>
            <a:r>
              <a:rPr lang="tr-TR" sz="1200" dirty="0" smtClean="0"/>
              <a:t>2006, </a:t>
            </a:r>
            <a:r>
              <a:rPr lang="tr-TR" sz="1200" dirty="0"/>
              <a:t>s. </a:t>
            </a:r>
            <a:r>
              <a:rPr lang="tr-TR" sz="1200" dirty="0" smtClean="0"/>
              <a:t>15</a:t>
            </a:r>
            <a:endParaRPr lang="tr-TR" sz="1200" dirty="0"/>
          </a:p>
        </p:txBody>
      </p:sp>
      <p:cxnSp>
        <p:nvCxnSpPr>
          <p:cNvPr id="34" name="33 Düz Ok Bağlayıcısı"/>
          <p:cNvCxnSpPr/>
          <p:nvPr/>
        </p:nvCxnSpPr>
        <p:spPr bwMode="auto">
          <a:xfrm rot="5400000" flipH="1" flipV="1">
            <a:off x="1151694" y="3032385"/>
            <a:ext cx="864096" cy="72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>
            <a:stCxn id="650250" idx="0"/>
            <a:endCxn id="650251" idx="2"/>
          </p:cNvCxnSpPr>
          <p:nvPr/>
        </p:nvCxnSpPr>
        <p:spPr bwMode="auto">
          <a:xfrm rot="16200000" flipV="1">
            <a:off x="1133979" y="4598981"/>
            <a:ext cx="864269" cy="1069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Nitel Araştırma </a:t>
            </a:r>
            <a:r>
              <a:rPr lang="tr-TR" dirty="0"/>
              <a:t>Sürecinin Aşamaları</a:t>
            </a:r>
          </a:p>
        </p:txBody>
      </p:sp>
      <p:sp>
        <p:nvSpPr>
          <p:cNvPr id="650244" name="Oval 4"/>
          <p:cNvSpPr>
            <a:spLocks noChangeArrowheads="1"/>
          </p:cNvSpPr>
          <p:nvPr/>
        </p:nvSpPr>
        <p:spPr bwMode="auto">
          <a:xfrm>
            <a:off x="3635698" y="3068911"/>
            <a:ext cx="1296987" cy="1150937"/>
          </a:xfrm>
          <a:prstGeom prst="ellipse">
            <a:avLst/>
          </a:prstGeom>
          <a:solidFill>
            <a:srgbClr val="01E5F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800">
                <a:solidFill>
                  <a:schemeClr val="bg2"/>
                </a:solidFill>
              </a:rPr>
              <a:t>Kuram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3419748" y="1052116"/>
            <a:ext cx="2089200" cy="10071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6443985" y="2132286"/>
            <a:ext cx="1944688" cy="936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6443985" y="3500711"/>
            <a:ext cx="1944688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611510" y="2060848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4932685" y="5227911"/>
            <a:ext cx="1944688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0" name="Rectangle 10"/>
          <p:cNvSpPr>
            <a:spLocks noChangeArrowheads="1"/>
          </p:cNvSpPr>
          <p:nvPr/>
        </p:nvSpPr>
        <p:spPr bwMode="auto">
          <a:xfrm>
            <a:off x="395412" y="5228580"/>
            <a:ext cx="2447999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540073" y="3645173"/>
            <a:ext cx="1944687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2" name="Text Box 12"/>
          <p:cNvSpPr txBox="1">
            <a:spLocks noChangeArrowheads="1"/>
          </p:cNvSpPr>
          <p:nvPr/>
        </p:nvSpPr>
        <p:spPr bwMode="auto">
          <a:xfrm>
            <a:off x="3347740" y="1268140"/>
            <a:ext cx="230425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dirty="0"/>
              <a:t>1 </a:t>
            </a:r>
            <a:r>
              <a:rPr lang="tr-TR" dirty="0" smtClean="0"/>
              <a:t>Toplumsal </a:t>
            </a:r>
          </a:p>
          <a:p>
            <a:r>
              <a:rPr lang="tr-TR" dirty="0" smtClean="0"/>
              <a:t>benliği kabul et</a:t>
            </a:r>
            <a:endParaRPr lang="tr-TR" dirty="0"/>
          </a:p>
        </p:txBody>
      </p:sp>
      <p:sp>
        <p:nvSpPr>
          <p:cNvPr id="650253" name="Text Box 13"/>
          <p:cNvSpPr txBox="1">
            <a:spLocks noChangeArrowheads="1"/>
          </p:cNvSpPr>
          <p:nvPr/>
        </p:nvSpPr>
        <p:spPr bwMode="auto">
          <a:xfrm>
            <a:off x="6396416" y="2276252"/>
            <a:ext cx="202972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2 </a:t>
            </a:r>
            <a:r>
              <a:rPr lang="tr-TR" dirty="0" smtClean="0"/>
              <a:t>Bakış açısı </a:t>
            </a:r>
            <a:endParaRPr lang="tr-TR" dirty="0"/>
          </a:p>
          <a:p>
            <a:r>
              <a:rPr lang="tr-TR" dirty="0" smtClean="0"/>
              <a:t>benimse</a:t>
            </a:r>
            <a:endParaRPr lang="tr-TR" dirty="0"/>
          </a:p>
        </p:txBody>
      </p:sp>
      <p:sp>
        <p:nvSpPr>
          <p:cNvPr id="650254" name="Text Box 14"/>
          <p:cNvSpPr txBox="1">
            <a:spLocks noChangeArrowheads="1"/>
          </p:cNvSpPr>
          <p:nvPr/>
        </p:nvSpPr>
        <p:spPr bwMode="auto">
          <a:xfrm>
            <a:off x="6516092" y="3572396"/>
            <a:ext cx="208166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3 </a:t>
            </a:r>
            <a:r>
              <a:rPr lang="tr-TR" dirty="0" smtClean="0"/>
              <a:t>Araştırmayı </a:t>
            </a:r>
            <a:endParaRPr lang="tr-TR" dirty="0"/>
          </a:p>
          <a:p>
            <a:r>
              <a:rPr lang="tr-TR" dirty="0" smtClean="0"/>
              <a:t>tasarla</a:t>
            </a:r>
            <a:endParaRPr lang="tr-TR" dirty="0"/>
          </a:p>
        </p:txBody>
      </p:sp>
      <p:sp>
        <p:nvSpPr>
          <p:cNvPr id="650255" name="Text Box 15"/>
          <p:cNvSpPr txBox="1">
            <a:spLocks noChangeArrowheads="1"/>
          </p:cNvSpPr>
          <p:nvPr/>
        </p:nvSpPr>
        <p:spPr bwMode="auto">
          <a:xfrm>
            <a:off x="5031020" y="5439048"/>
            <a:ext cx="17257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4 Veri </a:t>
            </a:r>
            <a:r>
              <a:rPr lang="tr-TR" dirty="0" smtClean="0"/>
              <a:t>topla</a:t>
            </a:r>
            <a:endParaRPr lang="tr-TR" dirty="0"/>
          </a:p>
        </p:txBody>
      </p:sp>
      <p:sp>
        <p:nvSpPr>
          <p:cNvPr id="650256" name="Text Box 16"/>
          <p:cNvSpPr txBox="1">
            <a:spLocks noChangeArrowheads="1"/>
          </p:cNvSpPr>
          <p:nvPr/>
        </p:nvSpPr>
        <p:spPr bwMode="auto">
          <a:xfrm>
            <a:off x="323404" y="5372596"/>
            <a:ext cx="2617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5 </a:t>
            </a:r>
            <a:r>
              <a:rPr lang="tr-TR" dirty="0" smtClean="0"/>
              <a:t>Verileri analiz et</a:t>
            </a:r>
            <a:endParaRPr lang="tr-TR" dirty="0"/>
          </a:p>
        </p:txBody>
      </p:sp>
      <p:sp>
        <p:nvSpPr>
          <p:cNvPr id="650257" name="Text Box 17"/>
          <p:cNvSpPr txBox="1">
            <a:spLocks noChangeArrowheads="1"/>
          </p:cNvSpPr>
          <p:nvPr/>
        </p:nvSpPr>
        <p:spPr bwMode="auto">
          <a:xfrm>
            <a:off x="755452" y="3572396"/>
            <a:ext cx="138435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6 </a:t>
            </a:r>
            <a:r>
              <a:rPr lang="tr-TR" dirty="0" smtClean="0"/>
              <a:t>Verileri</a:t>
            </a:r>
            <a:endParaRPr lang="tr-TR" dirty="0"/>
          </a:p>
          <a:p>
            <a:r>
              <a:rPr lang="tr-TR" dirty="0" smtClean="0"/>
              <a:t>yorumla</a:t>
            </a:r>
            <a:endParaRPr lang="tr-TR" dirty="0"/>
          </a:p>
        </p:txBody>
      </p:sp>
      <p:sp>
        <p:nvSpPr>
          <p:cNvPr id="650258" name="Text Box 18"/>
          <p:cNvSpPr txBox="1">
            <a:spLocks noChangeArrowheads="1"/>
          </p:cNvSpPr>
          <p:nvPr/>
        </p:nvSpPr>
        <p:spPr bwMode="auto">
          <a:xfrm>
            <a:off x="509698" y="2054498"/>
            <a:ext cx="198163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7 </a:t>
            </a:r>
            <a:r>
              <a:rPr lang="tr-TR" dirty="0" smtClean="0"/>
              <a:t>Başkalarını</a:t>
            </a:r>
            <a:endParaRPr lang="tr-TR" dirty="0"/>
          </a:p>
          <a:p>
            <a:r>
              <a:rPr lang="tr-TR" dirty="0" smtClean="0"/>
              <a:t>bilgilendir </a:t>
            </a:r>
            <a:endParaRPr lang="tr-TR" dirty="0"/>
          </a:p>
        </p:txBody>
      </p:sp>
      <p:cxnSp>
        <p:nvCxnSpPr>
          <p:cNvPr id="650261" name="AutoShape 21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5651996" y="1683639"/>
            <a:ext cx="1764333" cy="448647"/>
          </a:xfrm>
          <a:prstGeom prst="curvedConnector2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650262" name="AutoShape 22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5651996" y="1683639"/>
            <a:ext cx="1764333" cy="448647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3" name="AutoShape 23"/>
          <p:cNvCxnSpPr>
            <a:cxnSpLocks noChangeShapeType="1"/>
            <a:stCxn id="650246" idx="2"/>
            <a:endCxn id="650247" idx="0"/>
          </p:cNvCxnSpPr>
          <p:nvPr/>
        </p:nvCxnSpPr>
        <p:spPr bwMode="auto">
          <a:xfrm rot="5400000">
            <a:off x="7213923" y="3284811"/>
            <a:ext cx="406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0264" name="AutoShape 24"/>
          <p:cNvCxnSpPr>
            <a:cxnSpLocks noChangeShapeType="1"/>
            <a:stCxn id="650247" idx="2"/>
            <a:endCxn id="650249" idx="3"/>
          </p:cNvCxnSpPr>
          <p:nvPr/>
        </p:nvCxnSpPr>
        <p:spPr bwMode="auto">
          <a:xfrm rot="5400000">
            <a:off x="6547967" y="4719117"/>
            <a:ext cx="1211262" cy="5270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5" name="AutoShape 25"/>
          <p:cNvCxnSpPr>
            <a:cxnSpLocks noChangeShapeType="1"/>
            <a:stCxn id="650249" idx="1"/>
            <a:endCxn id="650250" idx="3"/>
          </p:cNvCxnSpPr>
          <p:nvPr/>
        </p:nvCxnSpPr>
        <p:spPr bwMode="auto">
          <a:xfrm rot="10800000" flipV="1">
            <a:off x="2843411" y="5587479"/>
            <a:ext cx="2089274" cy="66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0270" name="Line 30"/>
          <p:cNvSpPr>
            <a:spLocks noChangeShapeType="1"/>
          </p:cNvSpPr>
          <p:nvPr/>
        </p:nvSpPr>
        <p:spPr bwMode="auto">
          <a:xfrm flipV="1">
            <a:off x="4211960" y="2060848"/>
            <a:ext cx="71438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1" name="Line 31"/>
          <p:cNvSpPr>
            <a:spLocks noChangeShapeType="1"/>
          </p:cNvSpPr>
          <p:nvPr/>
        </p:nvSpPr>
        <p:spPr bwMode="auto">
          <a:xfrm flipV="1">
            <a:off x="4859660" y="2853011"/>
            <a:ext cx="1584325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7" name="Line 37"/>
          <p:cNvSpPr>
            <a:spLocks noChangeShapeType="1"/>
          </p:cNvSpPr>
          <p:nvPr/>
        </p:nvSpPr>
        <p:spPr bwMode="auto">
          <a:xfrm>
            <a:off x="4932685" y="3716611"/>
            <a:ext cx="1511300" cy="1444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8" name="Line 38"/>
          <p:cNvSpPr>
            <a:spLocks noChangeShapeType="1"/>
          </p:cNvSpPr>
          <p:nvPr/>
        </p:nvSpPr>
        <p:spPr bwMode="auto">
          <a:xfrm>
            <a:off x="4572323" y="4148411"/>
            <a:ext cx="107950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9" name="Line 39"/>
          <p:cNvSpPr>
            <a:spLocks noChangeShapeType="1"/>
          </p:cNvSpPr>
          <p:nvPr/>
        </p:nvSpPr>
        <p:spPr bwMode="auto">
          <a:xfrm flipH="1">
            <a:off x="2556198" y="4219848"/>
            <a:ext cx="1584325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0" name="Line 40"/>
          <p:cNvSpPr>
            <a:spLocks noChangeShapeType="1"/>
          </p:cNvSpPr>
          <p:nvPr/>
        </p:nvSpPr>
        <p:spPr bwMode="auto">
          <a:xfrm flipH="1">
            <a:off x="2483173" y="3788048"/>
            <a:ext cx="11525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1" name="Line 41"/>
          <p:cNvSpPr>
            <a:spLocks noChangeShapeType="1"/>
          </p:cNvSpPr>
          <p:nvPr/>
        </p:nvSpPr>
        <p:spPr bwMode="auto">
          <a:xfrm flipH="1" flipV="1">
            <a:off x="2556198" y="2492648"/>
            <a:ext cx="129540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cxnSp>
        <p:nvCxnSpPr>
          <p:cNvPr id="33" name="32 Düz Ok Bağlayıcısı"/>
          <p:cNvCxnSpPr/>
          <p:nvPr/>
        </p:nvCxnSpPr>
        <p:spPr bwMode="auto">
          <a:xfrm rot="5400000" flipH="1" flipV="1">
            <a:off x="1151496" y="3176352"/>
            <a:ext cx="864096" cy="72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/>
          <p:nvPr/>
        </p:nvCxnSpPr>
        <p:spPr bwMode="auto">
          <a:xfrm rot="16200000" flipV="1">
            <a:off x="1133781" y="4742948"/>
            <a:ext cx="864269" cy="1069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6956425" y="6165304"/>
            <a:ext cx="2187575" cy="2746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</a:t>
            </a:r>
            <a:r>
              <a:rPr lang="tr-TR" sz="1200" dirty="0" smtClean="0"/>
              <a:t>2006, </a:t>
            </a:r>
            <a:r>
              <a:rPr lang="tr-TR" sz="1200" dirty="0"/>
              <a:t>s. </a:t>
            </a:r>
            <a:r>
              <a:rPr lang="tr-TR" sz="1200" dirty="0" smtClean="0"/>
              <a:t>15</a:t>
            </a:r>
            <a:endParaRPr lang="tr-TR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662473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Bilim…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2800" dirty="0"/>
              <a:t>“Evrenin ya da olayların bir bölümünü konu olarak seçen, deneysel yöntemlere ve gerçekliğe dayanarak yasalar çıkarmaya çalışan düzenli bilgi, ilim.”</a:t>
            </a:r>
          </a:p>
          <a:p>
            <a:r>
              <a:rPr lang="tr-TR" sz="2800" dirty="0"/>
              <a:t>“Nesnel dünyaya ve bu dünyada yer alan olgulara ilişkin tarafsız gözlem ve sistematik deneye dayalı zihinsel etkinliklerin ortak adı.” </a:t>
            </a:r>
            <a:r>
              <a:rPr lang="tr-TR" sz="2800" dirty="0" smtClean="0"/>
              <a:t>(Kaptan, 1977, s. 3)</a:t>
            </a:r>
            <a:endParaRPr lang="tr-TR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0"/>
            <a:ext cx="8028384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 Türleri III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23529" y="1124744"/>
            <a:ext cx="2736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 dirty="0" smtClean="0"/>
              <a:t>Keşfedici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Temel maddi verilerle aşinalık sağla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Koşulların genel bir zihni resmini yarat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Gelecekte yapılacak araştırmaların sorularını formüle et 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Yeni fikirler, hipotezler geliştir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Araştırma yapılıp yapılamayacağını kararlaştır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Yeni veri bulma ve ölçme teknikleri geliştir</a:t>
            </a:r>
            <a:endParaRPr lang="tr-TR" sz="20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59832" y="1124744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 dirty="0" smtClean="0"/>
              <a:t>Tanımlayıcı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Detaylı, doğru bir resim oluştur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Eski verilerle çelişen yeni veri bul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Yeni bir dizi kategori yarat ya da türleri sınıfla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Nedensel bir süreci ya da mekanizmayı belgele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Bir durumun arka planını ya da bağlamını rapor et</a:t>
            </a:r>
            <a:endParaRPr lang="tr-TR" sz="20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5940152" y="1124744"/>
            <a:ext cx="29523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 dirty="0" smtClean="0"/>
              <a:t>Açıklayıcı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Bir kuramın kestirimlerini ya da ilkelerini sına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Bir kuramın açıklamasını detaylandır ya da zenginleştir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Bir kuramı yeni sorunlara ya da konulara uygula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Bir kestirim ya da açıklamayı destekle ya da çürüt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Sorun ya da konuları genel bir ilkeyle ilişkilendir</a:t>
            </a:r>
          </a:p>
          <a:p>
            <a:pPr algn="l">
              <a:buFont typeface="Arial" pitchFamily="34" charset="0"/>
              <a:buChar char="•"/>
            </a:pPr>
            <a:r>
              <a:rPr lang="tr-TR" sz="1800" dirty="0" smtClean="0"/>
              <a:t>Hangi açıklamaların en iyisi olduğunu kararlaştır</a:t>
            </a: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956425" y="6165304"/>
            <a:ext cx="2187575" cy="2746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</a:t>
            </a:r>
            <a:r>
              <a:rPr lang="tr-TR" sz="1200" dirty="0" smtClean="0"/>
              <a:t>2006, </a:t>
            </a:r>
            <a:r>
              <a:rPr lang="tr-TR" sz="1200" dirty="0"/>
              <a:t>s. </a:t>
            </a:r>
            <a:r>
              <a:rPr lang="tr-TR" sz="1200" dirty="0" smtClean="0"/>
              <a:t>14</a:t>
            </a:r>
            <a:endParaRPr lang="tr-TR" sz="1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662473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2800" dirty="0" smtClean="0"/>
              <a:t>Bilim</a:t>
            </a:r>
          </a:p>
          <a:p>
            <a:r>
              <a:rPr lang="tr-TR" sz="2800" dirty="0" smtClean="0"/>
              <a:t>Bilimsel yöntem</a:t>
            </a:r>
          </a:p>
          <a:p>
            <a:r>
              <a:rPr lang="tr-TR" sz="2800" dirty="0" smtClean="0"/>
              <a:t>Kuram</a:t>
            </a:r>
          </a:p>
          <a:p>
            <a:r>
              <a:rPr lang="tr-TR" sz="2800" dirty="0" smtClean="0"/>
              <a:t>Paradigma</a:t>
            </a:r>
          </a:p>
          <a:p>
            <a:r>
              <a:rPr lang="tr-TR" sz="2800" dirty="0" smtClean="0"/>
              <a:t>Araştırma</a:t>
            </a:r>
          </a:p>
          <a:p>
            <a:r>
              <a:rPr lang="tr-TR" sz="2800" dirty="0" smtClean="0"/>
              <a:t>Araştırma türleri</a:t>
            </a:r>
          </a:p>
          <a:p>
            <a:r>
              <a:rPr lang="tr-TR" sz="2800" dirty="0" smtClean="0"/>
              <a:t>Araştırma süreci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Bilimsel Düşünce</a:t>
            </a:r>
            <a:br>
              <a:rPr lang="tr-TR" dirty="0"/>
            </a:br>
            <a:endParaRPr lang="tr-TR" dirty="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“Bilim temeline dayanan, özgür, eleştirici, araştırıcı ve bağımsız düşünce” </a:t>
            </a:r>
            <a:r>
              <a:rPr lang="tr-TR" i="1" dirty="0"/>
              <a:t>(Türkçe Sözlük)</a:t>
            </a:r>
            <a:endParaRPr lang="tr-TR" dirty="0"/>
          </a:p>
          <a:p>
            <a:r>
              <a:rPr lang="tr-TR" dirty="0"/>
              <a:t>“yaratıcı, sistemli ve problem çözmeye yönelik amaçlı düşünce” (Kaptan, 1977, s. 2)</a:t>
            </a:r>
          </a:p>
          <a:p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0"/>
            <a:ext cx="795637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Sorun Çözmenin Dayanakları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Gelenekler (önceki uygulamalar, emsal gösterme, </a:t>
            </a:r>
            <a:r>
              <a:rPr lang="tr-TR" dirty="0" err="1"/>
              <a:t>vd</a:t>
            </a:r>
            <a:r>
              <a:rPr lang="tr-TR" dirty="0"/>
              <a:t>.) </a:t>
            </a:r>
          </a:p>
          <a:p>
            <a:r>
              <a:rPr lang="tr-TR" dirty="0"/>
              <a:t>Hukuk </a:t>
            </a:r>
          </a:p>
          <a:p>
            <a:r>
              <a:rPr lang="tr-TR" dirty="0"/>
              <a:t>Otorite</a:t>
            </a:r>
          </a:p>
          <a:p>
            <a:r>
              <a:rPr lang="tr-TR" dirty="0"/>
              <a:t>Bireysel deneyimler</a:t>
            </a:r>
          </a:p>
          <a:p>
            <a:r>
              <a:rPr lang="tr-TR" dirty="0"/>
              <a:t>Bilim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0"/>
            <a:ext cx="795637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Bilimin Temeli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Tecrübe</a:t>
            </a:r>
          </a:p>
          <a:p>
            <a:r>
              <a:rPr lang="tr-TR" dirty="0"/>
              <a:t>Deney</a:t>
            </a:r>
          </a:p>
          <a:p>
            <a:r>
              <a:rPr lang="tr-TR" dirty="0"/>
              <a:t>Araştırma</a:t>
            </a:r>
          </a:p>
          <a:p>
            <a:endParaRPr lang="tr-TR" dirty="0"/>
          </a:p>
          <a:p>
            <a:r>
              <a:rPr lang="tr-TR" dirty="0"/>
              <a:t>Bilim var olan ama henüz bilmediğimiz bir düzeni araştırır.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7884368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Bilimin Temel İşlevleri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Anlama</a:t>
            </a:r>
          </a:p>
          <a:p>
            <a:r>
              <a:rPr lang="tr-TR" dirty="0"/>
              <a:t>Açıklama</a:t>
            </a:r>
          </a:p>
          <a:p>
            <a:pPr lvl="1"/>
            <a:r>
              <a:rPr lang="tr-TR" dirty="0" err="1"/>
              <a:t>İdiografik</a:t>
            </a:r>
            <a:r>
              <a:rPr lang="tr-TR" dirty="0"/>
              <a:t>: spesifik bir olayın açıklanması (sınavda başarısız olma örneği) </a:t>
            </a:r>
          </a:p>
          <a:p>
            <a:pPr lvl="1"/>
            <a:r>
              <a:rPr lang="tr-TR" dirty="0" err="1"/>
              <a:t>Nomotetik</a:t>
            </a:r>
            <a:r>
              <a:rPr lang="tr-TR" dirty="0"/>
              <a:t>: daha çok olayın genel olarak açıklanması (futbol takımlarının kendi sahasında daha başarılı sonuçlar alması) </a:t>
            </a:r>
          </a:p>
          <a:p>
            <a:r>
              <a:rPr lang="tr-TR" dirty="0"/>
              <a:t>Kontrol</a:t>
            </a:r>
          </a:p>
          <a:p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0"/>
            <a:ext cx="7365504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Bilimin Özellikleri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196752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tr-TR" sz="4800" dirty="0"/>
              <a:t>Gözlemsel </a:t>
            </a:r>
          </a:p>
          <a:p>
            <a:r>
              <a:rPr lang="tr-TR" sz="4800" dirty="0"/>
              <a:t>Akli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0"/>
            <a:ext cx="7668344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Deneyci - Akılcı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96752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Doğanın düzenli ve yöntemli bir biçimde araştırılması ve gözlem ve deneyler aracılığıyla kavranan olgulara dayalı bir bilim sisteminin kurulması (Bacon)</a:t>
            </a:r>
          </a:p>
          <a:p>
            <a:r>
              <a:rPr lang="tr-TR" dirty="0"/>
              <a:t>Yalnızca akıl tarafından “açık ve seçik” olarak kavranan bilgiler güvenilirdir. Açık ve seçik bilgileri sağlayan sezgi yanılmaz yargının önkoşuludur. (Descartes)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</TotalTime>
  <Words>1503</Words>
  <Application>Microsoft Office PowerPoint</Application>
  <PresentationFormat>Ekran Gösterisi (4:3)</PresentationFormat>
  <Paragraphs>289</Paragraphs>
  <Slides>31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Default Design</vt:lpstr>
      <vt:lpstr>Sosyal Bilimlerde Araştırma Yöntemleri</vt:lpstr>
      <vt:lpstr>Plan</vt:lpstr>
      <vt:lpstr>Bilim…</vt:lpstr>
      <vt:lpstr>Bilimsel Düşünce </vt:lpstr>
      <vt:lpstr>Sorun Çözmenin Dayanakları</vt:lpstr>
      <vt:lpstr>Bilimin Temeli</vt:lpstr>
      <vt:lpstr>Bilimin Temel İşlevleri</vt:lpstr>
      <vt:lpstr>Bilimin Özellikleri</vt:lpstr>
      <vt:lpstr>Deneyci - Akılcı</vt:lpstr>
      <vt:lpstr>Bilimin Kaynakları</vt:lpstr>
      <vt:lpstr>Rasyonalizm / Ampirizm</vt:lpstr>
      <vt:lpstr>Tümdengelim - Tümevarım</vt:lpstr>
      <vt:lpstr>Tümdengelim - Tümevarım</vt:lpstr>
      <vt:lpstr>Kuram</vt:lpstr>
      <vt:lpstr>Toplumsal Kuram</vt:lpstr>
      <vt:lpstr>Kuram Örneği</vt:lpstr>
      <vt:lpstr>İki Kuramın Aile İçi Şiddete Yaklaşımı</vt:lpstr>
      <vt:lpstr>Dünya Görüşü / Paradigma</vt:lpstr>
      <vt:lpstr>Bilimsel Yöntem</vt:lpstr>
      <vt:lpstr>Bilimsel Yöntem</vt:lpstr>
      <vt:lpstr>Bilimsel Topluluğun Normları</vt:lpstr>
      <vt:lpstr>Bilimsel Yöntemin Dayandığı Temel Varsayımlar</vt:lpstr>
      <vt:lpstr>Bilimsel Yöntemin Aşamaları</vt:lpstr>
      <vt:lpstr>Araştırma</vt:lpstr>
      <vt:lpstr>Toplumsal Araştırma</vt:lpstr>
      <vt:lpstr>Araştırma Türleri I</vt:lpstr>
      <vt:lpstr>Araştırma Türleri II</vt:lpstr>
      <vt:lpstr>Nicel Araştırma Sürecinin Aşamaları</vt:lpstr>
      <vt:lpstr>Nitel Araştırma Sürecinin Aşamaları</vt:lpstr>
      <vt:lpstr>Araştırma Türleri III</vt:lpstr>
      <vt:lpstr>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Yasar Tonta</cp:lastModifiedBy>
  <cp:revision>198</cp:revision>
  <dcterms:created xsi:type="dcterms:W3CDTF">2002-08-26T07:08:49Z</dcterms:created>
  <dcterms:modified xsi:type="dcterms:W3CDTF">2011-08-13T08:42:28Z</dcterms:modified>
</cp:coreProperties>
</file>